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2" r:id="rId6"/>
    <p:sldId id="263" r:id="rId7"/>
    <p:sldId id="265" r:id="rId8"/>
    <p:sldId id="266" r:id="rId9"/>
    <p:sldId id="270" r:id="rId10"/>
    <p:sldId id="271" r:id="rId11"/>
    <p:sldId id="273" r:id="rId12"/>
    <p:sldId id="274"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1" r:id="rId26"/>
    <p:sldId id="294" r:id="rId27"/>
    <p:sldId id="296" r:id="rId28"/>
    <p:sldId id="297" r:id="rId29"/>
    <p:sldId id="298" r:id="rId30"/>
    <p:sldId id="299" r:id="rId31"/>
    <p:sldId id="300" r:id="rId32"/>
    <p:sldId id="302" r:id="rId33"/>
    <p:sldId id="303" r:id="rId34"/>
    <p:sldId id="304" r:id="rId35"/>
    <p:sldId id="308" r:id="rId36"/>
    <p:sldId id="309" r:id="rId37"/>
    <p:sldId id="311" r:id="rId38"/>
    <p:sldId id="312" r:id="rId39"/>
    <p:sldId id="313" r:id="rId40"/>
    <p:sldId id="314" r:id="rId41"/>
    <p:sldId id="316" r:id="rId42"/>
    <p:sldId id="319" r:id="rId43"/>
    <p:sldId id="320" r:id="rId44"/>
    <p:sldId id="321" r:id="rId45"/>
    <p:sldId id="324" r:id="rId46"/>
    <p:sldId id="325" r:id="rId47"/>
    <p:sldId id="326" r:id="rId48"/>
    <p:sldId id="327" r:id="rId49"/>
    <p:sldId id="328" r:id="rId50"/>
    <p:sldId id="329" r:id="rId51"/>
    <p:sldId id="331" r:id="rId52"/>
    <p:sldId id="335" r:id="rId53"/>
    <p:sldId id="336" r:id="rId54"/>
    <p:sldId id="337" r:id="rId55"/>
    <p:sldId id="338" r:id="rId56"/>
    <p:sldId id="339" r:id="rId57"/>
    <p:sldId id="340" r:id="rId58"/>
    <p:sldId id="341" r:id="rId59"/>
    <p:sldId id="342" r:id="rId60"/>
    <p:sldId id="343"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9" r:id="rId75"/>
    <p:sldId id="361" r:id="rId76"/>
    <p:sldId id="362" r:id="rId77"/>
    <p:sldId id="365" r:id="rId78"/>
    <p:sldId id="366" r:id="rId79"/>
    <p:sldId id="367" r:id="rId80"/>
    <p:sldId id="368" r:id="rId81"/>
    <p:sldId id="373" r:id="rId82"/>
    <p:sldId id="374" r:id="rId83"/>
    <p:sldId id="375" r:id="rId84"/>
    <p:sldId id="376" r:id="rId85"/>
    <p:sldId id="377"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90"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DB3948-C2CF-409D-B80D-C1B4BC99D3EA}"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DB3948-C2CF-409D-B80D-C1B4BC99D3EA}"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DB3948-C2CF-409D-B80D-C1B4BC99D3EA}"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DB3948-C2CF-409D-B80D-C1B4BC99D3EA}"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DB3948-C2CF-409D-B80D-C1B4BC99D3EA}"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3948-C2CF-409D-B80D-C1B4BC99D3EA}"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DB3948-C2CF-409D-B80D-C1B4BC99D3EA}" type="datetimeFigureOut">
              <a:rPr lang="en-US" smtClean="0"/>
              <a:t>3/13/2015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B3948-C2CF-409D-B80D-C1B4BC99D3EA}" type="datetimeFigureOut">
              <a:rPr lang="en-US" smtClean="0"/>
              <a:t>3/13/2015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B3948-C2CF-409D-B80D-C1B4BC99D3EA}" type="datetimeFigureOut">
              <a:rPr lang="en-US" smtClean="0"/>
              <a:t>3/13/2015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DB3948-C2CF-409D-B80D-C1B4BC99D3EA}"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0D9C6-AA24-4F98-8B96-F8C91CA359A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DB3948-C2CF-409D-B80D-C1B4BC99D3EA}"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0D9C6-AA24-4F98-8B96-F8C91CA359AA}" type="slidenum">
              <a:rPr lang="en-US" smtClean="0"/>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3BDB3948-C2CF-409D-B80D-C1B4BC99D3EA}" type="datetimeFigureOut">
              <a:rPr lang="en-US" smtClean="0"/>
              <a:t>3/13/2015</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600D9C6-AA24-4F98-8B96-F8C91CA359A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FIVE</a:t>
            </a:r>
            <a:endParaRPr lang="en-US" dirty="0"/>
          </a:p>
        </p:txBody>
      </p:sp>
      <p:sp>
        <p:nvSpPr>
          <p:cNvPr id="3" name="Subtitle 2"/>
          <p:cNvSpPr>
            <a:spLocks noGrp="1"/>
          </p:cNvSpPr>
          <p:nvPr>
            <p:ph type="subTitle" idx="1"/>
          </p:nvPr>
        </p:nvSpPr>
        <p:spPr/>
        <p:txBody>
          <a:bodyPr/>
          <a:lstStyle/>
          <a:p>
            <a:r>
              <a:rPr lang="en-US" dirty="0" smtClean="0"/>
              <a:t>Integration</a:t>
            </a:r>
            <a:endParaRPr lang="en-US" dirty="0"/>
          </a:p>
        </p:txBody>
      </p:sp>
    </p:spTree>
    <p:extLst>
      <p:ext uri="{BB962C8B-B14F-4D97-AF65-F5344CB8AC3E}">
        <p14:creationId xmlns:p14="http://schemas.microsoft.com/office/powerpoint/2010/main" val="2441228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the Previous Example</a:t>
            </a:r>
            <a:endParaRPr lang="en-US" dirty="0"/>
          </a:p>
        </p:txBody>
      </p:sp>
      <p:sp>
        <p:nvSpPr>
          <p:cNvPr id="5" name="Content Placeholder 4"/>
          <p:cNvSpPr>
            <a:spLocks noGrp="1"/>
          </p:cNvSpPr>
          <p:nvPr>
            <p:ph idx="1"/>
          </p:nvPr>
        </p:nvSpPr>
        <p:spPr/>
        <p:txBody>
          <a:bodyPr>
            <a:normAutofit/>
          </a:bodyPr>
          <a:lstStyle/>
          <a:p>
            <a:r>
              <a:rPr lang="en-US" sz="2200" dirty="0" smtClean="0"/>
              <a:t>If we </a:t>
            </a:r>
            <a:r>
              <a:rPr lang="en-US" sz="2200" dirty="0" smtClean="0">
                <a:solidFill>
                  <a:srgbClr val="FF0000"/>
                </a:solidFill>
              </a:rPr>
              <a:t>add any constant C </a:t>
            </a:r>
            <a:r>
              <a:rPr lang="en-US" sz="2200" dirty="0" smtClean="0"/>
              <a:t>to </a:t>
            </a:r>
            <a:r>
              <a:rPr lang="en-US" sz="2200" dirty="0"/>
              <a:t>1/3 x</a:t>
            </a:r>
            <a:r>
              <a:rPr lang="en-US" sz="2200" baseline="30000" dirty="0"/>
              <a:t>3 </a:t>
            </a:r>
            <a:r>
              <a:rPr lang="en-US" sz="2200" dirty="0" smtClean="0"/>
              <a:t>, then the function G(x) =</a:t>
            </a:r>
            <a:r>
              <a:rPr lang="en-US" sz="2200" dirty="0"/>
              <a:t> 1/3 </a:t>
            </a:r>
            <a:r>
              <a:rPr lang="en-US" sz="2200" dirty="0" smtClean="0"/>
              <a:t>x</a:t>
            </a:r>
            <a:r>
              <a:rPr lang="en-US" sz="2200" baseline="30000" dirty="0" smtClean="0"/>
              <a:t>3</a:t>
            </a:r>
            <a:r>
              <a:rPr lang="en-US" sz="2200" dirty="0" smtClean="0"/>
              <a:t> + C is also an </a:t>
            </a:r>
            <a:r>
              <a:rPr lang="en-US" sz="2200" dirty="0" err="1" smtClean="0"/>
              <a:t>antiderivative</a:t>
            </a:r>
            <a:r>
              <a:rPr lang="en-US" sz="2200" dirty="0" smtClean="0"/>
              <a:t> of f(x) since the derivative of G(x) is G’(x)= x</a:t>
            </a:r>
            <a:r>
              <a:rPr lang="en-US" sz="2200" baseline="30000" dirty="0" smtClean="0"/>
              <a:t>2 </a:t>
            </a:r>
            <a:r>
              <a:rPr lang="en-US" sz="2200" dirty="0" smtClean="0"/>
              <a:t>+ 0 = f(x)</a:t>
            </a:r>
          </a:p>
          <a:p>
            <a:r>
              <a:rPr lang="en-US" sz="2200" dirty="0" smtClean="0"/>
              <a:t>For example, take the derivatives of the following: F(x) = </a:t>
            </a:r>
            <a:r>
              <a:rPr lang="en-US" sz="2200" dirty="0"/>
              <a:t>1/3 x</a:t>
            </a:r>
            <a:r>
              <a:rPr lang="en-US" sz="2200" baseline="30000" dirty="0"/>
              <a:t>3 </a:t>
            </a:r>
            <a:r>
              <a:rPr lang="en-US" sz="2200" dirty="0" smtClean="0"/>
              <a:t>- 5, </a:t>
            </a:r>
            <a:r>
              <a:rPr lang="en-US" sz="2200" dirty="0"/>
              <a:t>F(x) = 1/3 x</a:t>
            </a:r>
            <a:r>
              <a:rPr lang="en-US" sz="2200" baseline="30000" dirty="0"/>
              <a:t>3 </a:t>
            </a:r>
            <a:r>
              <a:rPr lang="en-US" sz="2200" dirty="0" smtClean="0"/>
              <a:t>+1/4, </a:t>
            </a:r>
            <a:r>
              <a:rPr lang="en-US" sz="2200" dirty="0"/>
              <a:t>F(x) = 1/3 x</a:t>
            </a:r>
            <a:r>
              <a:rPr lang="en-US" sz="2200" baseline="30000" dirty="0"/>
              <a:t>3 </a:t>
            </a:r>
            <a:r>
              <a:rPr lang="en-US" sz="2200" dirty="0"/>
              <a:t>+</a:t>
            </a:r>
            <a:r>
              <a:rPr lang="en-US" sz="2200" dirty="0" smtClean="0"/>
              <a:t>1, </a:t>
            </a:r>
            <a:r>
              <a:rPr lang="en-US" sz="2200" dirty="0"/>
              <a:t>F(x) = 1/3 x</a:t>
            </a:r>
            <a:r>
              <a:rPr lang="en-US" sz="2200" baseline="30000" dirty="0"/>
              <a:t>3 </a:t>
            </a:r>
            <a:r>
              <a:rPr lang="en-US" sz="2200" dirty="0" smtClean="0"/>
              <a:t>+7, etc.</a:t>
            </a:r>
          </a:p>
          <a:p>
            <a:endParaRPr lang="en-US" sz="2200" dirty="0"/>
          </a:p>
          <a:p>
            <a:endParaRPr lang="en-US" sz="2200" dirty="0" smtClean="0"/>
          </a:p>
          <a:p>
            <a:endParaRPr lang="en-US" sz="2200" dirty="0"/>
          </a:p>
        </p:txBody>
      </p:sp>
      <p:pic>
        <p:nvPicPr>
          <p:cNvPr id="6"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8200"/>
            <a:ext cx="892783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89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Integration Formulas</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200" dirty="0" smtClean="0"/>
              <a:t>Here are some examples of derivative formulas and their equivalent integration formulas:</a:t>
            </a:r>
          </a:p>
          <a:p>
            <a:r>
              <a:rPr lang="en-US" sz="2200" dirty="0" smtClean="0"/>
              <a:t>The integration</a:t>
            </a:r>
          </a:p>
          <a:p>
            <a:pPr marL="0" indent="0">
              <a:buNone/>
            </a:pPr>
            <a:r>
              <a:rPr lang="en-US" sz="2200" dirty="0"/>
              <a:t>	</a:t>
            </a:r>
            <a:r>
              <a:rPr lang="en-US" sz="2200" dirty="0" smtClean="0"/>
              <a:t>formula is just</a:t>
            </a:r>
          </a:p>
          <a:p>
            <a:pPr marL="0" indent="0">
              <a:buNone/>
            </a:pPr>
            <a:r>
              <a:rPr lang="en-US" sz="2200" dirty="0" smtClean="0"/>
              <a:t>	“backwards”</a:t>
            </a:r>
          </a:p>
          <a:p>
            <a:pPr marL="0" indent="0">
              <a:buNone/>
            </a:pPr>
            <a:r>
              <a:rPr lang="en-US" sz="2200" dirty="0"/>
              <a:t>	</a:t>
            </a:r>
            <a:r>
              <a:rPr lang="en-US" sz="2200" dirty="0" smtClean="0"/>
              <a:t>when compared to</a:t>
            </a:r>
          </a:p>
          <a:p>
            <a:pPr marL="0" indent="0">
              <a:buNone/>
            </a:pPr>
            <a:r>
              <a:rPr lang="en-US" sz="2200" dirty="0"/>
              <a:t>	</a:t>
            </a:r>
            <a:r>
              <a:rPr lang="en-US" sz="2200" dirty="0" smtClean="0"/>
              <a:t>the derivative </a:t>
            </a:r>
          </a:p>
          <a:p>
            <a:pPr marL="0" indent="0">
              <a:buNone/>
            </a:pPr>
            <a:r>
              <a:rPr lang="en-US" sz="2200" dirty="0"/>
              <a:t>	</a:t>
            </a:r>
            <a:r>
              <a:rPr lang="en-US" sz="2200" dirty="0" smtClean="0"/>
              <a:t>formula you know.</a:t>
            </a:r>
          </a:p>
          <a:p>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362200"/>
            <a:ext cx="43053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143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Integration Formulas</a:t>
            </a:r>
            <a:endParaRPr lang="en-US" dirty="0">
              <a:solidFill>
                <a:srgbClr val="FF0000"/>
              </a:solidFill>
            </a:endParaRPr>
          </a:p>
        </p:txBody>
      </p:sp>
      <p:sp>
        <p:nvSpPr>
          <p:cNvPr id="3" name="Content Placeholder 2"/>
          <p:cNvSpPr>
            <a:spLocks noGrp="1"/>
          </p:cNvSpPr>
          <p:nvPr>
            <p:ph idx="1"/>
          </p:nvPr>
        </p:nvSpPr>
        <p:spPr>
          <a:xfrm>
            <a:off x="228600" y="1828800"/>
            <a:ext cx="7125112" cy="4051437"/>
          </a:xfrm>
        </p:spPr>
        <p:txBody>
          <a:bodyPr>
            <a:normAutofit fontScale="92500"/>
          </a:bodyPr>
          <a:lstStyle/>
          <a:p>
            <a:r>
              <a:rPr lang="en-US" sz="2200" dirty="0" smtClean="0"/>
              <a:t>Here are more </a:t>
            </a:r>
            <a:r>
              <a:rPr lang="en-US" sz="2200" dirty="0"/>
              <a:t>examples of derivative formulas and their equivalent integration </a:t>
            </a:r>
            <a:r>
              <a:rPr lang="en-US" sz="2200" dirty="0" smtClean="0"/>
              <a:t>formulas:</a:t>
            </a:r>
          </a:p>
          <a:p>
            <a:r>
              <a:rPr lang="en-US" sz="2200" dirty="0" smtClean="0"/>
              <a:t>When you need to refer</a:t>
            </a:r>
          </a:p>
          <a:p>
            <a:pPr marL="0" indent="0">
              <a:buNone/>
            </a:pPr>
            <a:r>
              <a:rPr lang="en-US" sz="2200" dirty="0"/>
              <a:t>	</a:t>
            </a:r>
            <a:r>
              <a:rPr lang="en-US" sz="2200" dirty="0" smtClean="0"/>
              <a:t> back to these (you </a:t>
            </a:r>
          </a:p>
          <a:p>
            <a:pPr marL="0" indent="0">
              <a:buNone/>
            </a:pPr>
            <a:r>
              <a:rPr lang="en-US" sz="2200" dirty="0"/>
              <a:t>	</a:t>
            </a:r>
            <a:r>
              <a:rPr lang="en-US" sz="2200" dirty="0" smtClean="0"/>
              <a:t>probably will need to </a:t>
            </a:r>
          </a:p>
          <a:p>
            <a:pPr marL="0" indent="0">
              <a:buNone/>
            </a:pPr>
            <a:r>
              <a:rPr lang="en-US" sz="2200" dirty="0"/>
              <a:t>	</a:t>
            </a:r>
            <a:r>
              <a:rPr lang="en-US" sz="2200" dirty="0" smtClean="0"/>
              <a:t>quite often), you will</a:t>
            </a:r>
          </a:p>
          <a:p>
            <a:pPr marL="0" indent="0">
              <a:buNone/>
            </a:pPr>
            <a:r>
              <a:rPr lang="en-US" sz="2200" dirty="0"/>
              <a:t>	</a:t>
            </a:r>
            <a:r>
              <a:rPr lang="en-US" sz="2200" dirty="0" smtClean="0"/>
              <a:t>find the list on </a:t>
            </a:r>
            <a:r>
              <a:rPr lang="en-US" sz="2200" dirty="0" err="1" smtClean="0">
                <a:solidFill>
                  <a:srgbClr val="FF0000"/>
                </a:solidFill>
              </a:rPr>
              <a:t>pg</a:t>
            </a:r>
            <a:r>
              <a:rPr lang="en-US" sz="2200" dirty="0" smtClean="0">
                <a:solidFill>
                  <a:srgbClr val="FF0000"/>
                </a:solidFill>
              </a:rPr>
              <a:t> 324</a:t>
            </a:r>
            <a:r>
              <a:rPr lang="en-US" sz="2200" dirty="0" smtClean="0"/>
              <a:t>.</a:t>
            </a:r>
          </a:p>
          <a:p>
            <a:pPr marL="0" indent="0">
              <a:buNone/>
            </a:pPr>
            <a:r>
              <a:rPr lang="en-US" sz="2200" dirty="0" smtClean="0"/>
              <a:t>	You might want to mark</a:t>
            </a:r>
          </a:p>
          <a:p>
            <a:pPr marL="0" indent="0">
              <a:buNone/>
            </a:pPr>
            <a:r>
              <a:rPr lang="en-US" sz="2200" dirty="0"/>
              <a:t>	</a:t>
            </a:r>
            <a:r>
              <a:rPr lang="en-US" sz="2200" dirty="0" smtClean="0"/>
              <a:t> it with a post-it.</a:t>
            </a:r>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52724"/>
            <a:ext cx="5150224"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530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Consider Simplifying First</a:t>
            </a:r>
            <a:endParaRPr lang="en-US" dirty="0">
              <a:solidFill>
                <a:srgbClr val="FF0000"/>
              </a:solidFill>
            </a:endParaRPr>
          </a:p>
        </p:txBody>
      </p:sp>
      <p:sp>
        <p:nvSpPr>
          <p:cNvPr id="3" name="Content Placeholder 2"/>
          <p:cNvSpPr>
            <a:spLocks noGrp="1"/>
          </p:cNvSpPr>
          <p:nvPr>
            <p:ph idx="1"/>
          </p:nvPr>
        </p:nvSpPr>
        <p:spPr>
          <a:xfrm>
            <a:off x="381000" y="1447800"/>
            <a:ext cx="7125112" cy="4051437"/>
          </a:xfrm>
        </p:spPr>
        <p:txBody>
          <a:bodyPr>
            <a:normAutofit/>
          </a:bodyPr>
          <a:lstStyle/>
          <a:p>
            <a:r>
              <a:rPr lang="en-US" sz="2200" dirty="0" smtClean="0"/>
              <a:t>Sometimes it is useful to rewrite an integrand (the thing you are taking the integral of) in a different form before performing the integration.</a:t>
            </a:r>
          </a:p>
          <a:p>
            <a:r>
              <a:rPr lang="en-US" sz="2200" dirty="0" smtClean="0"/>
              <a:t>Examples:</a:t>
            </a:r>
          </a:p>
          <a:p>
            <a:endParaRPr lang="en-US" sz="2200" dirty="0"/>
          </a:p>
          <a:p>
            <a:endParaRPr lang="en-US" sz="2200" dirty="0" smtClean="0"/>
          </a:p>
          <a:p>
            <a:endParaRPr lang="en-US" sz="2200" dirty="0"/>
          </a:p>
          <a:p>
            <a:endParaRPr lang="en-US" sz="2200" dirty="0" smtClean="0"/>
          </a:p>
          <a:p>
            <a:endParaRPr lang="en-US" sz="2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6831883"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775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Integral Curves</a:t>
            </a:r>
            <a:endParaRPr lang="en-US" dirty="0"/>
          </a:p>
        </p:txBody>
      </p:sp>
      <p:sp>
        <p:nvSpPr>
          <p:cNvPr id="3" name="Content Placeholder 2"/>
          <p:cNvSpPr>
            <a:spLocks noGrp="1"/>
          </p:cNvSpPr>
          <p:nvPr>
            <p:ph idx="1"/>
          </p:nvPr>
        </p:nvSpPr>
        <p:spPr/>
        <p:txBody>
          <a:bodyPr>
            <a:normAutofit/>
          </a:bodyPr>
          <a:lstStyle/>
          <a:p>
            <a:r>
              <a:rPr lang="en-US" sz="2200" dirty="0" smtClean="0"/>
              <a:t>As we discussed on slide #4, any of these curves could be the integral (</a:t>
            </a:r>
            <a:r>
              <a:rPr lang="en-US" sz="2200" dirty="0" err="1" smtClean="0"/>
              <a:t>antiderivative</a:t>
            </a:r>
            <a:r>
              <a:rPr lang="en-US" sz="2200" dirty="0" smtClean="0"/>
              <a:t>) of f(x) = x</a:t>
            </a:r>
            <a:r>
              <a:rPr lang="en-US" sz="2200" baseline="30000" dirty="0" smtClean="0"/>
              <a:t>2 </a:t>
            </a:r>
            <a:r>
              <a:rPr lang="en-US" sz="2200" dirty="0" smtClean="0"/>
              <a:t>because we do not know what the value of C is.</a:t>
            </a:r>
          </a:p>
          <a:p>
            <a:endParaRPr lang="en-US" sz="2200" dirty="0" smtClean="0"/>
          </a:p>
          <a:p>
            <a:endParaRPr lang="en-US" sz="2200" dirty="0"/>
          </a:p>
          <a:p>
            <a:endParaRPr lang="en-US" sz="2200" dirty="0" smtClean="0"/>
          </a:p>
          <a:p>
            <a:endParaRPr lang="en-US" sz="2200" dirty="0" smtClean="0"/>
          </a:p>
          <a:p>
            <a:endParaRPr lang="en-US" sz="2200"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196554"/>
            <a:ext cx="2590800" cy="366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563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Condition</a:t>
            </a:r>
            <a:endParaRPr lang="en-US" dirty="0"/>
          </a:p>
        </p:txBody>
      </p:sp>
      <p:sp>
        <p:nvSpPr>
          <p:cNvPr id="3" name="Content Placeholder 2"/>
          <p:cNvSpPr>
            <a:spLocks noGrp="1"/>
          </p:cNvSpPr>
          <p:nvPr>
            <p:ph idx="1"/>
          </p:nvPr>
        </p:nvSpPr>
        <p:spPr/>
        <p:txBody>
          <a:bodyPr>
            <a:normAutofit lnSpcReduction="10000"/>
          </a:bodyPr>
          <a:lstStyle/>
          <a:p>
            <a:r>
              <a:rPr lang="en-US" sz="2200" dirty="0"/>
              <a:t>When an </a:t>
            </a:r>
            <a:r>
              <a:rPr lang="en-US" sz="2200" dirty="0">
                <a:solidFill>
                  <a:srgbClr val="FF0000"/>
                </a:solidFill>
              </a:rPr>
              <a:t>“initial condition” is </a:t>
            </a:r>
            <a:r>
              <a:rPr lang="en-US" sz="2200" dirty="0" smtClean="0">
                <a:solidFill>
                  <a:srgbClr val="FF0000"/>
                </a:solidFill>
              </a:rPr>
              <a:t>introduced, such as a requirement that the graph pass through a certain point, we may then solve for C and find the specific integral</a:t>
            </a:r>
            <a:r>
              <a:rPr lang="en-US" sz="2200" dirty="0" smtClean="0"/>
              <a:t>.</a:t>
            </a:r>
          </a:p>
          <a:p>
            <a:r>
              <a:rPr lang="en-US" sz="2200" dirty="0" smtClean="0"/>
              <a:t>Example:  Instead of finding that the integral of </a:t>
            </a:r>
            <a:r>
              <a:rPr lang="en-US" sz="2200" dirty="0"/>
              <a:t>f(x) = x</a:t>
            </a:r>
            <a:r>
              <a:rPr lang="en-US" sz="2200" baseline="30000" dirty="0"/>
              <a:t>2 </a:t>
            </a:r>
            <a:r>
              <a:rPr lang="en-US" sz="2200" dirty="0" smtClean="0"/>
              <a:t>is F(x</a:t>
            </a:r>
            <a:r>
              <a:rPr lang="en-US" sz="2200" dirty="0"/>
              <a:t>) = 1/3 x</a:t>
            </a:r>
            <a:r>
              <a:rPr lang="en-US" sz="2200" baseline="30000" dirty="0"/>
              <a:t>3</a:t>
            </a:r>
            <a:r>
              <a:rPr lang="en-US" sz="2200" dirty="0"/>
              <a:t> + </a:t>
            </a:r>
            <a:r>
              <a:rPr lang="en-US" sz="2200" dirty="0" smtClean="0"/>
              <a:t>C, if we were given that the graph </a:t>
            </a:r>
            <a:r>
              <a:rPr lang="en-US" sz="2200" dirty="0" smtClean="0">
                <a:solidFill>
                  <a:srgbClr val="FF0000"/>
                </a:solidFill>
              </a:rPr>
              <a:t>passes through the point </a:t>
            </a:r>
            <a:r>
              <a:rPr lang="en-US" sz="2200" dirty="0" smtClean="0"/>
              <a:t>(2,1) we could solve for C: 1 = </a:t>
            </a:r>
            <a:r>
              <a:rPr lang="en-US" sz="2200" dirty="0"/>
              <a:t>1/3 </a:t>
            </a:r>
            <a:r>
              <a:rPr lang="en-US" sz="2200" dirty="0" smtClean="0"/>
              <a:t>(2)</a:t>
            </a:r>
            <a:r>
              <a:rPr lang="en-US" sz="2200" baseline="30000" dirty="0" smtClean="0"/>
              <a:t>3</a:t>
            </a:r>
            <a:r>
              <a:rPr lang="en-US" sz="2200" dirty="0" smtClean="0"/>
              <a:t> </a:t>
            </a:r>
            <a:r>
              <a:rPr lang="en-US" sz="2200" dirty="0"/>
              <a:t>+ </a:t>
            </a:r>
            <a:r>
              <a:rPr lang="en-US" sz="2200" dirty="0" smtClean="0"/>
              <a:t>C</a:t>
            </a:r>
          </a:p>
          <a:p>
            <a:r>
              <a:rPr lang="en-US" sz="2200" dirty="0" smtClean="0"/>
              <a:t>This gives us</a:t>
            </a:r>
            <a:r>
              <a:rPr lang="en-US" sz="2200" dirty="0"/>
              <a:t> </a:t>
            </a:r>
            <a:r>
              <a:rPr lang="en-US" sz="2200" dirty="0" smtClean="0"/>
              <a:t>1=8/3 + C so C=-5/3 and our anti-derivative is more specific: </a:t>
            </a:r>
          </a:p>
          <a:p>
            <a:pPr marL="0" indent="0">
              <a:buNone/>
            </a:pPr>
            <a:r>
              <a:rPr lang="en-US" sz="2200" dirty="0"/>
              <a:t> </a:t>
            </a:r>
            <a:r>
              <a:rPr lang="en-US" sz="2200" dirty="0" smtClean="0"/>
              <a:t>                                       F(x)=1/3 </a:t>
            </a:r>
            <a:r>
              <a:rPr lang="en-US" sz="2200" dirty="0"/>
              <a:t>x</a:t>
            </a:r>
            <a:r>
              <a:rPr lang="en-US" sz="2200" baseline="30000" dirty="0"/>
              <a:t>3</a:t>
            </a:r>
            <a:r>
              <a:rPr lang="en-US" sz="2200" dirty="0"/>
              <a:t> </a:t>
            </a:r>
            <a:r>
              <a:rPr lang="en-US" sz="2200" dirty="0" smtClean="0"/>
              <a:t>-5/3</a:t>
            </a:r>
            <a:endParaRPr lang="en-US" dirty="0"/>
          </a:p>
        </p:txBody>
      </p:sp>
    </p:spTree>
    <p:extLst>
      <p:ext uri="{BB962C8B-B14F-4D97-AF65-F5344CB8AC3E}">
        <p14:creationId xmlns:p14="http://schemas.microsoft.com/office/powerpoint/2010/main" val="3929379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 Fields</a:t>
            </a:r>
            <a:endParaRPr lang="en-US" dirty="0"/>
          </a:p>
        </p:txBody>
      </p:sp>
      <p:sp>
        <p:nvSpPr>
          <p:cNvPr id="3" name="Content Placeholder 2"/>
          <p:cNvSpPr>
            <a:spLocks noGrp="1"/>
          </p:cNvSpPr>
          <p:nvPr>
            <p:ph idx="1"/>
          </p:nvPr>
        </p:nvSpPr>
        <p:spPr/>
        <p:txBody>
          <a:bodyPr>
            <a:normAutofit fontScale="92500" lnSpcReduction="10000"/>
          </a:bodyPr>
          <a:lstStyle/>
          <a:p>
            <a:r>
              <a:rPr lang="en-US" sz="2200" dirty="0" smtClean="0"/>
              <a:t>If we interpret </a:t>
            </a:r>
            <a:r>
              <a:rPr lang="en-US" sz="2200" dirty="0" err="1" smtClean="0"/>
              <a:t>dy</a:t>
            </a:r>
            <a:r>
              <a:rPr lang="en-US" sz="2200" dirty="0" smtClean="0"/>
              <a:t>/dx as the slope of a tangent line, then at a point (</a:t>
            </a:r>
            <a:r>
              <a:rPr lang="en-US" sz="2200" dirty="0" err="1" smtClean="0"/>
              <a:t>x,y</a:t>
            </a:r>
            <a:r>
              <a:rPr lang="en-US" sz="2200" dirty="0" smtClean="0"/>
              <a:t>) on an integral curve of the equation </a:t>
            </a:r>
            <a:r>
              <a:rPr lang="en-US" sz="2200" dirty="0" err="1" smtClean="0"/>
              <a:t>dy</a:t>
            </a:r>
            <a:r>
              <a:rPr lang="en-US" sz="2200" dirty="0" smtClean="0"/>
              <a:t>/dx=f(x), the slope of the tangent line is f(x).</a:t>
            </a:r>
          </a:p>
          <a:p>
            <a:r>
              <a:rPr lang="en-US" sz="2200" dirty="0" smtClean="0"/>
              <a:t>We can find the slopes of the tangent lines by doing repeated substitution and drawing small portions of the tangent lines through those points.</a:t>
            </a:r>
          </a:p>
          <a:p>
            <a:r>
              <a:rPr lang="en-US" sz="2200" dirty="0" smtClean="0"/>
              <a:t>The resulting picture is called a slope field and it shows the “direction” of the integral curves at the </a:t>
            </a:r>
            <a:r>
              <a:rPr lang="en-US" sz="2200" dirty="0" err="1" smtClean="0"/>
              <a:t>gridpoints</a:t>
            </a:r>
            <a:r>
              <a:rPr lang="en-US" sz="2200" dirty="0" smtClean="0"/>
              <a:t>.</a:t>
            </a:r>
          </a:p>
          <a:p>
            <a:r>
              <a:rPr lang="en-US" sz="2200" dirty="0" smtClean="0"/>
              <a:t>We can do it by hand, but it is a lot of work and it is more commonly done by computer.</a:t>
            </a:r>
            <a:endParaRPr lang="en-US" sz="2200" dirty="0"/>
          </a:p>
        </p:txBody>
      </p:sp>
    </p:spTree>
    <p:extLst>
      <p:ext uri="{BB962C8B-B14F-4D97-AF65-F5344CB8AC3E}">
        <p14:creationId xmlns:p14="http://schemas.microsoft.com/office/powerpoint/2010/main" val="896937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7859" y="1806575"/>
            <a:ext cx="6628282"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588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sz="2200" dirty="0" smtClean="0"/>
              <a:t>In this section we will study a technique called substitution.  It can often be used to transform complicated integration problems into simpler ones.</a:t>
            </a:r>
          </a:p>
          <a:p>
            <a:pPr marL="0" indent="0">
              <a:buNone/>
            </a:pPr>
            <a:endParaRPr lang="en-US" sz="2200" dirty="0" smtClean="0"/>
          </a:p>
          <a:p>
            <a:r>
              <a:rPr lang="en-US" sz="2200" dirty="0" smtClean="0"/>
              <a:t>This method is directly related to the chain rule that we learned in chapter three for taking the derivative of a composition of functions f(g(x)).</a:t>
            </a:r>
            <a:endParaRPr lang="en-US" sz="2200" dirty="0"/>
          </a:p>
        </p:txBody>
      </p:sp>
    </p:spTree>
    <p:extLst>
      <p:ext uri="{BB962C8B-B14F-4D97-AF65-F5344CB8AC3E}">
        <p14:creationId xmlns:p14="http://schemas.microsoft.com/office/powerpoint/2010/main" val="190122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125113" cy="924475"/>
          </a:xfrm>
        </p:spPr>
        <p:txBody>
          <a:bodyPr/>
          <a:lstStyle/>
          <a:p>
            <a:r>
              <a:rPr lang="en-US" dirty="0" smtClean="0"/>
              <a:t>Relationship to the Chain Rule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2105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734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All graphics are attributed to:</a:t>
            </a:r>
            <a:endParaRPr lang="en-US" dirty="0"/>
          </a:p>
        </p:txBody>
      </p:sp>
      <p:sp>
        <p:nvSpPr>
          <p:cNvPr id="3" name="Content Placeholder 2"/>
          <p:cNvSpPr>
            <a:spLocks noGrp="1"/>
          </p:cNvSpPr>
          <p:nvPr>
            <p:ph idx="1"/>
          </p:nvPr>
        </p:nvSpPr>
        <p:spPr/>
        <p:txBody>
          <a:bodyPr/>
          <a:lstStyle/>
          <a:p>
            <a:endParaRPr lang="en-US" i="1" dirty="0" smtClean="0"/>
          </a:p>
          <a:p>
            <a:r>
              <a:rPr lang="en-US" sz="2400" i="1" dirty="0" smtClean="0"/>
              <a:t>Calculus,10/E</a:t>
            </a:r>
            <a:r>
              <a:rPr lang="en-US" sz="2400" dirty="0" smtClean="0"/>
              <a:t> by Howard Anton, </a:t>
            </a:r>
            <a:r>
              <a:rPr lang="en-US" sz="2400" dirty="0" err="1" smtClean="0"/>
              <a:t>Irl</a:t>
            </a:r>
            <a:r>
              <a:rPr lang="en-US" sz="2400" dirty="0" smtClean="0"/>
              <a:t> </a:t>
            </a:r>
            <a:r>
              <a:rPr lang="en-US" sz="2400" dirty="0" err="1" smtClean="0"/>
              <a:t>Bivens</a:t>
            </a:r>
            <a:r>
              <a:rPr lang="en-US" sz="2400" dirty="0" smtClean="0"/>
              <a:t>, and Stephen Davis</a:t>
            </a:r>
            <a:br>
              <a:rPr lang="en-US" sz="2400" dirty="0" smtClean="0"/>
            </a:br>
            <a:r>
              <a:rPr lang="en-US" sz="2400" dirty="0" smtClean="0"/>
              <a:t>Copyright © 2009 by John Wiley &amp; Sons, Inc.  All rights reserved.</a:t>
            </a:r>
          </a:p>
          <a:p>
            <a:endParaRPr lang="en-US" dirty="0"/>
          </a:p>
        </p:txBody>
      </p:sp>
    </p:spTree>
    <p:extLst>
      <p:ext uri="{BB962C8B-B14F-4D97-AF65-F5344CB8AC3E}">
        <p14:creationId xmlns:p14="http://schemas.microsoft.com/office/powerpoint/2010/main" val="98743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734" y="609600"/>
            <a:ext cx="9005266"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25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a:bodyPr>
          <a:lstStyle/>
          <a:p>
            <a:r>
              <a:rPr lang="en-US" sz="2200" dirty="0" smtClean="0"/>
              <a:t>I picked x</a:t>
            </a:r>
            <a:r>
              <a:rPr lang="en-US" sz="2200" baseline="30000" dirty="0" smtClean="0"/>
              <a:t>2</a:t>
            </a:r>
            <a:r>
              <a:rPr lang="en-US" sz="2200" dirty="0" smtClean="0"/>
              <a:t>+1 to be u because it is the “innermost function” and its derivative du/dx=2x which is also in the original problem and will make substitution easier.</a:t>
            </a:r>
          </a:p>
          <a:p>
            <a:endParaRPr lang="en-US" sz="2200" dirty="0" smtClean="0"/>
          </a:p>
          <a:p>
            <a:endParaRPr lang="en-US" sz="2200" dirty="0"/>
          </a:p>
          <a:p>
            <a:endParaRPr lang="en-US" sz="2200" dirty="0" smtClean="0"/>
          </a:p>
          <a:p>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810000"/>
            <a:ext cx="8647451"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964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Choosing u</a:t>
            </a:r>
            <a:endParaRPr lang="en-US" dirty="0"/>
          </a:p>
        </p:txBody>
      </p:sp>
      <p:sp>
        <p:nvSpPr>
          <p:cNvPr id="3" name="Content Placeholder 2"/>
          <p:cNvSpPr>
            <a:spLocks noGrp="1"/>
          </p:cNvSpPr>
          <p:nvPr>
            <p:ph idx="1"/>
          </p:nvPr>
        </p:nvSpPr>
        <p:spPr/>
        <p:txBody>
          <a:bodyPr>
            <a:normAutofit fontScale="92500"/>
          </a:bodyPr>
          <a:lstStyle/>
          <a:p>
            <a:r>
              <a:rPr lang="en-US" sz="2200" dirty="0" smtClean="0"/>
              <a:t>There is no rule for how to pick u that works 100% of the time.</a:t>
            </a:r>
          </a:p>
          <a:p>
            <a:endParaRPr lang="en-US" sz="2200" dirty="0" smtClean="0"/>
          </a:p>
          <a:p>
            <a:r>
              <a:rPr lang="en-US" sz="2200" dirty="0" smtClean="0"/>
              <a:t>If you are starting with a composition of functions f(g(x)), setting </a:t>
            </a:r>
            <a:r>
              <a:rPr lang="en-US" sz="2200" dirty="0" smtClean="0">
                <a:solidFill>
                  <a:srgbClr val="FFFF00"/>
                </a:solidFill>
              </a:rPr>
              <a:t>u=g(x)</a:t>
            </a:r>
            <a:r>
              <a:rPr lang="en-US" sz="2200" dirty="0" smtClean="0"/>
              <a:t> will almost always work and that is a good thing to look for.</a:t>
            </a:r>
          </a:p>
          <a:p>
            <a:endParaRPr lang="en-US" sz="2200" dirty="0" smtClean="0"/>
          </a:p>
          <a:p>
            <a:r>
              <a:rPr lang="en-US" sz="2200" dirty="0" smtClean="0"/>
              <a:t>Another strategy that often works well is to </a:t>
            </a:r>
            <a:r>
              <a:rPr lang="en-US" sz="2200" dirty="0" smtClean="0">
                <a:solidFill>
                  <a:srgbClr val="FFFF00"/>
                </a:solidFill>
              </a:rPr>
              <a:t>look for two parts of the original question where one part is the derivative of another</a:t>
            </a:r>
            <a:r>
              <a:rPr lang="en-US" sz="2200" dirty="0" smtClean="0"/>
              <a:t>.  Make one du/dx and the other equal to u.</a:t>
            </a:r>
            <a:endParaRPr lang="en-US" sz="2200" dirty="0"/>
          </a:p>
        </p:txBody>
      </p:sp>
    </p:spTree>
    <p:extLst>
      <p:ext uri="{BB962C8B-B14F-4D97-AF65-F5344CB8AC3E}">
        <p14:creationId xmlns:p14="http://schemas.microsoft.com/office/powerpoint/2010/main" val="2607757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f(g(x))</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524000"/>
            <a:ext cx="897255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931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when a function and its derivative are both in the question:</a:t>
            </a:r>
            <a:endParaRPr lang="en-US" dirty="0"/>
          </a:p>
        </p:txBody>
      </p:sp>
      <p:sp>
        <p:nvSpPr>
          <p:cNvPr id="3" name="Content Placeholder 2"/>
          <p:cNvSpPr>
            <a:spLocks noGrp="1"/>
          </p:cNvSpPr>
          <p:nvPr>
            <p:ph idx="1"/>
          </p:nvPr>
        </p:nvSpPr>
        <p:spPr>
          <a:xfrm>
            <a:off x="457200" y="1371600"/>
            <a:ext cx="7125112" cy="4051437"/>
          </a:xfrm>
        </p:spPr>
        <p:txBody>
          <a:bodyPr/>
          <a:lstStyle/>
          <a:p>
            <a:r>
              <a:rPr lang="en-US" dirty="0" smtClean="0"/>
              <a:t>The derivative of sin x is cos x and this original question has both.  That often signals that we should make u = sin x and du/dx = cos x to make substitution work.</a:t>
            </a:r>
          </a:p>
          <a:p>
            <a:endParaRPr lang="en-US" dirty="0"/>
          </a:p>
          <a:p>
            <a:endParaRPr lang="en-US" dirty="0" smtClean="0"/>
          </a:p>
          <a:p>
            <a:endParaRPr lang="en-US" dirty="0"/>
          </a:p>
          <a:p>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71800"/>
            <a:ext cx="8228013"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574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737342" y="1447800"/>
            <a:ext cx="7125112" cy="5126839"/>
          </a:xfrm>
        </p:spPr>
        <p:txBody>
          <a:bodyPr>
            <a:normAutofit fontScale="92500" lnSpcReduction="20000"/>
          </a:bodyPr>
          <a:lstStyle/>
          <a:p>
            <a:r>
              <a:rPr lang="en-US" sz="2200" dirty="0" smtClean="0"/>
              <a:t>Our main goal in this section is to use the rectangle method we discussed in section 5.1 to give a precise mathematical definition of the “area under a curve”.</a:t>
            </a:r>
          </a:p>
          <a:p>
            <a:r>
              <a:rPr lang="en-US" sz="2200" dirty="0" smtClean="0"/>
              <a:t>You probably remember sigma notation from Algebra II or </a:t>
            </a:r>
            <a:r>
              <a:rPr lang="en-US" sz="2200" dirty="0" err="1" smtClean="0"/>
              <a:t>PreCalculus</a:t>
            </a:r>
            <a:r>
              <a:rPr lang="en-US" sz="2200" dirty="0" smtClean="0"/>
              <a:t>.  We use the Greek letter sigma to denote sums:</a:t>
            </a:r>
          </a:p>
          <a:p>
            <a:endParaRPr lang="en-US" sz="2200" dirty="0" smtClean="0"/>
          </a:p>
          <a:p>
            <a:endParaRPr lang="en-US" sz="2200" dirty="0" smtClean="0"/>
          </a:p>
          <a:p>
            <a:endParaRPr lang="en-US" sz="2200" dirty="0"/>
          </a:p>
          <a:p>
            <a:endParaRPr lang="en-US" sz="2200" dirty="0" smtClean="0"/>
          </a:p>
          <a:p>
            <a:endParaRPr lang="en-US" sz="2200" dirty="0" smtClean="0"/>
          </a:p>
          <a:p>
            <a:r>
              <a:rPr lang="en-US" sz="2200" dirty="0" smtClean="0"/>
              <a:t>m is called the lower limit of summation and n is called the upper limit of summation.  k is called the index of summation and some books use different letters.</a:t>
            </a:r>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200400"/>
            <a:ext cx="3048000" cy="222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471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Summation Formulas</a:t>
            </a:r>
            <a:endParaRPr lang="en-US" dirty="0"/>
          </a:p>
        </p:txBody>
      </p:sp>
      <p:sp>
        <p:nvSpPr>
          <p:cNvPr id="3" name="Content Placeholder 2"/>
          <p:cNvSpPr>
            <a:spLocks noGrp="1"/>
          </p:cNvSpPr>
          <p:nvPr>
            <p:ph idx="1"/>
          </p:nvPr>
        </p:nvSpPr>
        <p:spPr/>
        <p:txBody>
          <a:bodyPr>
            <a:normAutofit/>
          </a:bodyPr>
          <a:lstStyle/>
          <a:p>
            <a:endParaRPr lang="en-US" sz="2200" dirty="0">
              <a:sym typeface="Wingdings" panose="05000000000000000000" pitchFamily="2" charset="2"/>
            </a:endParaRPr>
          </a:p>
          <a:p>
            <a:endParaRPr lang="en-US" sz="2200" dirty="0" smtClean="0">
              <a:sym typeface="Wingdings" panose="05000000000000000000" pitchFamily="2" charset="2"/>
            </a:endParaRPr>
          </a:p>
          <a:p>
            <a:endParaRPr lang="en-US" sz="2200" dirty="0">
              <a:sym typeface="Wingdings" panose="05000000000000000000" pitchFamily="2" charset="2"/>
            </a:endParaRPr>
          </a:p>
          <a:p>
            <a:endParaRPr lang="en-US" sz="2200" dirty="0" smtClean="0">
              <a:sym typeface="Wingdings" panose="05000000000000000000" pitchFamily="2" charset="2"/>
            </a:endParaRPr>
          </a:p>
          <a:p>
            <a:endParaRPr lang="en-US" sz="2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191" y="2438400"/>
            <a:ext cx="838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52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123080" cy="924475"/>
          </a:xfrm>
        </p:spPr>
        <p:txBody>
          <a:bodyPr/>
          <a:lstStyle/>
          <a:p>
            <a:r>
              <a:rPr lang="en-US" dirty="0" smtClean="0"/>
              <a:t>A Definition of </a:t>
            </a:r>
            <a:r>
              <a:rPr lang="en-US" dirty="0" smtClean="0"/>
              <a:t>Area</a:t>
            </a:r>
            <a:endParaRPr lang="en-US" dirty="0"/>
          </a:p>
        </p:txBody>
      </p:sp>
      <p:sp>
        <p:nvSpPr>
          <p:cNvPr id="6" name="Content Placeholder 5"/>
          <p:cNvSpPr>
            <a:spLocks noGrp="1"/>
          </p:cNvSpPr>
          <p:nvPr>
            <p:ph sz="half" idx="1"/>
          </p:nvPr>
        </p:nvSpPr>
        <p:spPr>
          <a:xfrm>
            <a:off x="228600" y="1219200"/>
            <a:ext cx="4419600" cy="5334000"/>
          </a:xfrm>
        </p:spPr>
        <p:txBody>
          <a:bodyPr>
            <a:normAutofit fontScale="92500" lnSpcReduction="20000"/>
          </a:bodyPr>
          <a:lstStyle/>
          <a:p>
            <a:r>
              <a:rPr lang="en-US" sz="2000" dirty="0" smtClean="0"/>
              <a:t>The distance between a and b is b-a.</a:t>
            </a:r>
          </a:p>
          <a:p>
            <a:r>
              <a:rPr lang="en-US" sz="2000" dirty="0" smtClean="0"/>
              <a:t>Since we divided that distance into n subintervals, each is :</a:t>
            </a:r>
          </a:p>
          <a:p>
            <a:endParaRPr lang="en-US" sz="2000" dirty="0"/>
          </a:p>
          <a:p>
            <a:endParaRPr lang="en-US" sz="2000" dirty="0" smtClean="0"/>
          </a:p>
          <a:p>
            <a:r>
              <a:rPr lang="en-US" sz="2000" dirty="0" smtClean="0"/>
              <a:t>In each subinterval, draw a rectangle whose height is the value of the function f(x) at an arbitrarily selected point in the subinterval (a.k.a. </a:t>
            </a:r>
            <a:r>
              <a:rPr lang="en-US" sz="2000" dirty="0" err="1" smtClean="0"/>
              <a:t>x</a:t>
            </a:r>
            <a:r>
              <a:rPr lang="en-US" sz="2000" baseline="-25000" dirty="0" err="1" smtClean="0"/>
              <a:t>k</a:t>
            </a:r>
            <a:r>
              <a:rPr lang="en-US" sz="2000" dirty="0" smtClean="0"/>
              <a:t>*) which gives f(</a:t>
            </a:r>
            <a:r>
              <a:rPr lang="en-US" sz="2000" dirty="0" err="1"/>
              <a:t>x</a:t>
            </a:r>
            <a:r>
              <a:rPr lang="en-US" sz="2000" baseline="-25000" dirty="0" err="1"/>
              <a:t>k</a:t>
            </a:r>
            <a:r>
              <a:rPr lang="en-US" sz="2000" dirty="0" smtClean="0"/>
              <a:t>*).</a:t>
            </a:r>
          </a:p>
          <a:p>
            <a:r>
              <a:rPr lang="en-US" sz="2000" dirty="0" smtClean="0"/>
              <a:t>Since the area of each rectangle is base * height, we get the formula you see on the right for each rectangle:  </a:t>
            </a:r>
          </a:p>
          <a:p>
            <a:r>
              <a:rPr lang="en-US" sz="2000" dirty="0" smtClean="0"/>
              <a:t>Area= </a:t>
            </a:r>
          </a:p>
          <a:p>
            <a:pPr marL="0" indent="0">
              <a:buNone/>
            </a:pPr>
            <a:r>
              <a:rPr lang="en-US" sz="2000" dirty="0"/>
              <a:t>b</a:t>
            </a:r>
            <a:r>
              <a:rPr lang="en-US" sz="2000" dirty="0" smtClean="0"/>
              <a:t>*h =   x * </a:t>
            </a:r>
            <a:r>
              <a:rPr lang="en-US" sz="2000" dirty="0"/>
              <a:t>f(</a:t>
            </a:r>
            <a:r>
              <a:rPr lang="en-US" sz="2000" dirty="0" err="1"/>
              <a:t>x</a:t>
            </a:r>
            <a:r>
              <a:rPr lang="en-US" sz="2000" baseline="-25000" dirty="0" err="1"/>
              <a:t>k</a:t>
            </a:r>
            <a:r>
              <a:rPr lang="en-US" sz="2000" dirty="0" smtClean="0"/>
              <a:t>*) = </a:t>
            </a:r>
            <a:r>
              <a:rPr lang="en-US" sz="2000" dirty="0"/>
              <a:t>f(</a:t>
            </a:r>
            <a:r>
              <a:rPr lang="en-US" sz="2000" dirty="0" err="1"/>
              <a:t>x</a:t>
            </a:r>
            <a:r>
              <a:rPr lang="en-US" sz="2000" baseline="-25000" dirty="0" err="1"/>
              <a:t>k</a:t>
            </a:r>
            <a:r>
              <a:rPr lang="en-US" sz="2000" dirty="0" smtClean="0"/>
              <a:t>*)   x .</a:t>
            </a:r>
            <a:endParaRPr lang="en-US" sz="2000" dirty="0"/>
          </a:p>
        </p:txBody>
      </p:sp>
      <p:pic>
        <p:nvPicPr>
          <p:cNvPr id="8"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6800" y="1219199"/>
            <a:ext cx="3200400" cy="56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199" y="2572871"/>
            <a:ext cx="11525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Isosceles Triangle 8"/>
          <p:cNvSpPr/>
          <p:nvPr/>
        </p:nvSpPr>
        <p:spPr>
          <a:xfrm>
            <a:off x="1140675" y="6246607"/>
            <a:ext cx="119062"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3581400" y="6224195"/>
            <a:ext cx="119062"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981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Definition of Area - continued</a:t>
            </a:r>
          </a:p>
        </p:txBody>
      </p:sp>
      <p:sp>
        <p:nvSpPr>
          <p:cNvPr id="5" name="Content Placeholder 4"/>
          <p:cNvSpPr>
            <a:spLocks noGrp="1"/>
          </p:cNvSpPr>
          <p:nvPr>
            <p:ph idx="1"/>
          </p:nvPr>
        </p:nvSpPr>
        <p:spPr/>
        <p:txBody>
          <a:bodyPr>
            <a:normAutofit/>
          </a:bodyPr>
          <a:lstStyle/>
          <a:p>
            <a:r>
              <a:rPr lang="en-US" sz="2200" dirty="0" smtClean="0"/>
              <a:t>Remember, that was the area for each rectangle.  We need to find the sum of the areas of all of the rectangles between a and b which is why we use sigma notation.</a:t>
            </a:r>
          </a:p>
          <a:p>
            <a:r>
              <a:rPr lang="en-US" sz="2200" dirty="0" smtClean="0"/>
              <a:t>As we discussed in a previous section, the area estimate is more accurate with the more number of rectangles used.  Therefore, we will let n approach infinity.</a:t>
            </a:r>
          </a:p>
          <a:p>
            <a:endParaRPr lang="en-US" sz="2200" dirty="0"/>
          </a:p>
          <a:p>
            <a:endParaRPr lang="en-US" sz="2200" dirty="0" smtClean="0"/>
          </a:p>
          <a:p>
            <a:endParaRPr lang="en-US" sz="22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266" y="4648200"/>
            <a:ext cx="906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32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Choices for </a:t>
            </a:r>
            <a:r>
              <a:rPr lang="en-US" dirty="0" err="1"/>
              <a:t>x</a:t>
            </a:r>
            <a:r>
              <a:rPr lang="en-US" baseline="-25000" dirty="0" err="1"/>
              <a:t>k</a:t>
            </a:r>
            <a:r>
              <a:rPr lang="en-US" dirty="0" smtClean="0"/>
              <a:t>*</a:t>
            </a:r>
            <a:endParaRPr lang="en-US" dirty="0"/>
          </a:p>
        </p:txBody>
      </p:sp>
      <p:sp>
        <p:nvSpPr>
          <p:cNvPr id="5" name="Content Placeholder 4"/>
          <p:cNvSpPr>
            <a:spLocks noGrp="1"/>
          </p:cNvSpPr>
          <p:nvPr>
            <p:ph idx="1"/>
          </p:nvPr>
        </p:nvSpPr>
        <p:spPr>
          <a:xfrm>
            <a:off x="990600" y="1524000"/>
            <a:ext cx="7125112" cy="4051437"/>
          </a:xfrm>
        </p:spPr>
        <p:txBody>
          <a:bodyPr>
            <a:normAutofit/>
          </a:bodyPr>
          <a:lstStyle/>
          <a:p>
            <a:r>
              <a:rPr lang="en-US" sz="2000" dirty="0" err="1"/>
              <a:t>x</a:t>
            </a:r>
            <a:r>
              <a:rPr lang="en-US" sz="2000" baseline="-25000" dirty="0" err="1"/>
              <a:t>k</a:t>
            </a:r>
            <a:r>
              <a:rPr lang="en-US" sz="2000" dirty="0" smtClean="0"/>
              <a:t>* can be chosen arbitrarily, but for this year we will either choose each to be the left endpoint of each subinterval, the right endpoint of each subinterval, or the midpoint of each subinterval.</a:t>
            </a:r>
          </a:p>
          <a:p>
            <a:r>
              <a:rPr lang="en-US" sz="2000" dirty="0" smtClean="0"/>
              <a:t>You can see what that looks like in the following graphs:</a:t>
            </a:r>
          </a:p>
          <a:p>
            <a:endParaRPr lang="en-US" sz="2400" dirty="0"/>
          </a:p>
          <a:p>
            <a:endParaRPr lang="en-US" sz="2400" dirty="0" smtClean="0"/>
          </a:p>
          <a:p>
            <a:endParaRPr lang="en-US" sz="2400" dirty="0"/>
          </a:p>
          <a:p>
            <a:endParaRPr lang="en-US" sz="22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70790"/>
            <a:ext cx="5697071" cy="305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7071" y="3793653"/>
            <a:ext cx="3370729" cy="301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603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Overview</a:t>
            </a:r>
            <a:endParaRPr lang="en-US" dirty="0"/>
          </a:p>
        </p:txBody>
      </p:sp>
      <p:sp>
        <p:nvSpPr>
          <p:cNvPr id="3" name="Content Placeholder 2"/>
          <p:cNvSpPr>
            <a:spLocks noGrp="1"/>
          </p:cNvSpPr>
          <p:nvPr>
            <p:ph idx="1"/>
          </p:nvPr>
        </p:nvSpPr>
        <p:spPr/>
        <p:txBody>
          <a:bodyPr>
            <a:normAutofit/>
          </a:bodyPr>
          <a:lstStyle/>
          <a:p>
            <a:r>
              <a:rPr lang="en-US" sz="2000" dirty="0" smtClean="0"/>
              <a:t>In this chapter we will begin with the idea of what “area” means and we will study two approaches to defining and calculating areas.</a:t>
            </a:r>
          </a:p>
          <a:p>
            <a:pPr marL="0" indent="0">
              <a:buNone/>
            </a:pPr>
            <a:endParaRPr lang="en-US" sz="2000" dirty="0" smtClean="0"/>
          </a:p>
          <a:p>
            <a:r>
              <a:rPr lang="en-US" sz="2000" dirty="0" smtClean="0"/>
              <a:t>After that, we will discuss the Fundamental Theorem of Calculus and how it relates tangent lines and areas.</a:t>
            </a:r>
          </a:p>
          <a:p>
            <a:pPr marL="0" indent="0">
              <a:buNone/>
            </a:pPr>
            <a:endParaRPr lang="en-US" sz="2000" dirty="0" smtClean="0"/>
          </a:p>
          <a:p>
            <a:r>
              <a:rPr lang="en-US" sz="2000" dirty="0" smtClean="0"/>
              <a:t>Later, we will study more rectilinear motion (position, velocity, acceleration along an s-axis) and integrals involving logarithms.</a:t>
            </a:r>
            <a:endParaRPr lang="en-US" sz="2000" dirty="0"/>
          </a:p>
        </p:txBody>
      </p:sp>
    </p:spTree>
    <p:extLst>
      <p:ext uri="{BB962C8B-B14F-4D97-AF65-F5344CB8AC3E}">
        <p14:creationId xmlns:p14="http://schemas.microsoft.com/office/powerpoint/2010/main" val="1622740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our choice of </a:t>
            </a:r>
            <a:r>
              <a:rPr lang="en-US" dirty="0" err="1"/>
              <a:t>x</a:t>
            </a:r>
            <a:r>
              <a:rPr lang="en-US" baseline="-25000" dirty="0" err="1"/>
              <a:t>k</a:t>
            </a:r>
            <a:r>
              <a:rPr lang="en-US" dirty="0" smtClean="0"/>
              <a:t>* affects these problems:</a:t>
            </a:r>
            <a:endParaRPr lang="en-US" dirty="0"/>
          </a:p>
        </p:txBody>
      </p:sp>
      <p:sp>
        <p:nvSpPr>
          <p:cNvPr id="5" name="Content Placeholder 4"/>
          <p:cNvSpPr>
            <a:spLocks noGrp="1"/>
          </p:cNvSpPr>
          <p:nvPr>
            <p:ph idx="1"/>
          </p:nvPr>
        </p:nvSpPr>
        <p:spPr/>
        <p:txBody>
          <a:bodyPr>
            <a:normAutofit/>
          </a:bodyPr>
          <a:lstStyle/>
          <a:p>
            <a:r>
              <a:rPr lang="en-US" sz="2200" dirty="0" smtClean="0">
                <a:solidFill>
                  <a:srgbClr val="FFFF00"/>
                </a:solidFill>
              </a:rPr>
              <a:t>Keep this list handy so that you know what to substitute in for </a:t>
            </a:r>
            <a:r>
              <a:rPr lang="en-US" sz="2400" dirty="0" err="1">
                <a:solidFill>
                  <a:srgbClr val="FFFF00"/>
                </a:solidFill>
              </a:rPr>
              <a:t>x</a:t>
            </a:r>
            <a:r>
              <a:rPr lang="en-US" sz="2400" baseline="-25000" dirty="0" err="1">
                <a:solidFill>
                  <a:srgbClr val="FFFF00"/>
                </a:solidFill>
              </a:rPr>
              <a:t>k</a:t>
            </a:r>
            <a:r>
              <a:rPr lang="en-US" sz="2400" dirty="0" smtClean="0">
                <a:solidFill>
                  <a:srgbClr val="FFFF00"/>
                </a:solidFill>
              </a:rPr>
              <a:t>* depending upon whether you are using the left endpoint, right endpoint, or midpoint </a:t>
            </a:r>
            <a:r>
              <a:rPr lang="en-US" sz="2400" dirty="0" smtClean="0"/>
              <a:t>(they are on page 345 in your book).</a:t>
            </a:r>
          </a:p>
          <a:p>
            <a:endParaRPr lang="en-US" sz="2400" dirty="0"/>
          </a:p>
          <a:p>
            <a:endParaRPr lang="en-US" sz="2400" dirty="0" smtClean="0"/>
          </a:p>
          <a:p>
            <a:endParaRPr lang="en-US" sz="2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4191000"/>
            <a:ext cx="886499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154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125113" cy="924475"/>
          </a:xfrm>
        </p:spPr>
        <p:txBody>
          <a:bodyPr/>
          <a:lstStyle/>
          <a:p>
            <a:r>
              <a:rPr lang="en-US" dirty="0"/>
              <a:t>Example of how to use all of this information:</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41119"/>
            <a:ext cx="8229600" cy="545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026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Helpful Limits</a:t>
            </a:r>
          </a:p>
        </p:txBody>
      </p:sp>
      <p:sp>
        <p:nvSpPr>
          <p:cNvPr id="3" name="Content Placeholder 2"/>
          <p:cNvSpPr>
            <a:spLocks noGrp="1"/>
          </p:cNvSpPr>
          <p:nvPr>
            <p:ph idx="1"/>
          </p:nvPr>
        </p:nvSpPr>
        <p:spPr/>
        <p:txBody>
          <a:bodyPr>
            <a:normAutofit/>
          </a:bodyPr>
          <a:lstStyle/>
          <a:p>
            <a:r>
              <a:rPr lang="en-US" sz="2200" dirty="0" smtClean="0"/>
              <a:t>These formulas will often help to make the solution shorter.</a:t>
            </a:r>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p:txBody>
      </p:sp>
      <p:pic>
        <p:nvPicPr>
          <p:cNvPr id="4"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780539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453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Signed Area</a:t>
            </a:r>
            <a:endParaRPr lang="en-US" dirty="0"/>
          </a:p>
        </p:txBody>
      </p:sp>
      <p:sp>
        <p:nvSpPr>
          <p:cNvPr id="3" name="Content Placeholder 2"/>
          <p:cNvSpPr>
            <a:spLocks noGrp="1"/>
          </p:cNvSpPr>
          <p:nvPr>
            <p:ph idx="1"/>
          </p:nvPr>
        </p:nvSpPr>
        <p:spPr>
          <a:xfrm>
            <a:off x="1009443" y="1807361"/>
            <a:ext cx="7125112" cy="4517239"/>
          </a:xfrm>
        </p:spPr>
        <p:txBody>
          <a:bodyPr>
            <a:normAutofit lnSpcReduction="10000"/>
          </a:bodyPr>
          <a:lstStyle/>
          <a:p>
            <a:r>
              <a:rPr lang="en-US" sz="2200" dirty="0" smtClean="0"/>
              <a:t>Net signed area takes into account whether the area(s) is above or below the x-axis.</a:t>
            </a:r>
          </a:p>
          <a:p>
            <a:endParaRPr lang="en-US" sz="2200" dirty="0"/>
          </a:p>
          <a:p>
            <a:endParaRPr lang="en-US" sz="2200" dirty="0" smtClean="0"/>
          </a:p>
          <a:p>
            <a:endParaRPr lang="en-US" sz="2200" dirty="0"/>
          </a:p>
          <a:p>
            <a:endParaRPr lang="en-US" sz="2200" dirty="0" smtClean="0"/>
          </a:p>
          <a:p>
            <a:r>
              <a:rPr lang="en-US" sz="2200" dirty="0" smtClean="0"/>
              <a:t>To find the total area instead, you will have to break the area up into portions that are above the x-axis vs. those that are below the x-axis and find each area separately.  After taking their absolute values, you may then add them together (see picture on next slide).</a:t>
            </a:r>
            <a:endParaRPr lang="en-US" sz="2200"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499" y="2667000"/>
            <a:ext cx="7124700" cy="150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642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Signed Area Example</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3962400" cy="48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613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Riemann sum</a:t>
            </a:r>
            <a:endParaRPr lang="en-US" dirty="0"/>
          </a:p>
        </p:txBody>
      </p:sp>
      <p:sp>
        <p:nvSpPr>
          <p:cNvPr id="3" name="Content Placeholder 2"/>
          <p:cNvSpPr>
            <a:spLocks noGrp="1"/>
          </p:cNvSpPr>
          <p:nvPr>
            <p:ph idx="1"/>
          </p:nvPr>
        </p:nvSpPr>
        <p:spPr/>
        <p:txBody>
          <a:bodyPr>
            <a:normAutofit fontScale="92500" lnSpcReduction="20000"/>
          </a:bodyPr>
          <a:lstStyle/>
          <a:p>
            <a:r>
              <a:rPr lang="en-US" sz="2200" dirty="0" smtClean="0">
                <a:solidFill>
                  <a:srgbClr val="FFFF00"/>
                </a:solidFill>
              </a:rPr>
              <a:t>The sums we have been working with are called Riemann sums </a:t>
            </a:r>
            <a:r>
              <a:rPr lang="en-US" sz="2200" dirty="0" smtClean="0"/>
              <a:t>and the definite integral is sometimes called the Riemann integral in honor of the German mathematician Bernhard Riemann (1826-1866).</a:t>
            </a:r>
          </a:p>
          <a:p>
            <a:r>
              <a:rPr lang="en-US" sz="2200" dirty="0" smtClean="0"/>
              <a:t>He formulated many of the basic concepts of integral calculus and we will use Riemann sums to help us find volume, surface area, and arc length in Chapter Six.</a:t>
            </a:r>
          </a:p>
          <a:p>
            <a:r>
              <a:rPr lang="en-US" sz="2200" dirty="0" smtClean="0"/>
              <a:t>NOTE:  Although a function does not have to be continuous on an interval to be </a:t>
            </a:r>
            <a:r>
              <a:rPr lang="en-US" sz="2200" dirty="0" err="1" smtClean="0"/>
              <a:t>integrable</a:t>
            </a:r>
            <a:r>
              <a:rPr lang="en-US" sz="2200" dirty="0" smtClean="0"/>
              <a:t> (able to be integrated) on that interval, we will generally be taking the definite integrals of continuous functions.</a:t>
            </a:r>
            <a:endParaRPr lang="en-US" sz="2200" dirty="0"/>
          </a:p>
        </p:txBody>
      </p:sp>
    </p:spTree>
    <p:extLst>
      <p:ext uri="{BB962C8B-B14F-4D97-AF65-F5344CB8AC3E}">
        <p14:creationId xmlns:p14="http://schemas.microsoft.com/office/powerpoint/2010/main" val="2435266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Definite Integral</a:t>
            </a:r>
            <a:endParaRPr lang="en-US" dirty="0"/>
          </a:p>
        </p:txBody>
      </p:sp>
      <p:sp>
        <p:nvSpPr>
          <p:cNvPr id="3" name="Content Placeholder 2"/>
          <p:cNvSpPr>
            <a:spLocks noGrp="1"/>
          </p:cNvSpPr>
          <p:nvPr>
            <p:ph idx="1"/>
          </p:nvPr>
        </p:nvSpPr>
        <p:spPr/>
        <p:txBody>
          <a:bodyPr>
            <a:normAutofit/>
          </a:bodyPr>
          <a:lstStyle/>
          <a:p>
            <a:endParaRPr lang="en-US" sz="2200" dirty="0" smtClean="0">
              <a:sym typeface="Wingdings" panose="05000000000000000000" pitchFamily="2" charset="2"/>
            </a:endParaRPr>
          </a:p>
          <a:p>
            <a:endParaRPr lang="en-US" sz="2200" dirty="0">
              <a:sym typeface="Wingdings" panose="05000000000000000000" pitchFamily="2" charset="2"/>
            </a:endParaRPr>
          </a:p>
          <a:p>
            <a:endParaRPr lang="en-US" sz="2200" dirty="0" smtClean="0">
              <a:sym typeface="Wingdings" panose="05000000000000000000" pitchFamily="2" charset="2"/>
            </a:endParaRPr>
          </a:p>
          <a:p>
            <a:endParaRPr lang="en-US" sz="2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825483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013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125113" cy="924475"/>
          </a:xfrm>
        </p:spPr>
        <p:txBody>
          <a:bodyPr/>
          <a:lstStyle/>
          <a:p>
            <a:r>
              <a:rPr lang="en-US" dirty="0" smtClean="0"/>
              <a:t>Partial Circle Example</a:t>
            </a:r>
            <a:endParaRPr lang="en-US" dirty="0"/>
          </a:p>
        </p:txBody>
      </p:sp>
      <p:sp>
        <p:nvSpPr>
          <p:cNvPr id="3" name="Content Placeholder 2"/>
          <p:cNvSpPr>
            <a:spLocks noGrp="1"/>
          </p:cNvSpPr>
          <p:nvPr>
            <p:ph idx="1"/>
          </p:nvPr>
        </p:nvSpPr>
        <p:spPr>
          <a:xfrm>
            <a:off x="330200" y="1352413"/>
            <a:ext cx="7125112" cy="4051437"/>
          </a:xfrm>
        </p:spPr>
        <p:txBody>
          <a:bodyPr>
            <a:normAutofit/>
          </a:bodyPr>
          <a:lstStyle/>
          <a:p>
            <a:r>
              <a:rPr lang="en-US" sz="2200" dirty="0" smtClean="0"/>
              <a:t>Many people do not recognize this as a circle since it is not in graphing form.  You may want to square both sides and add x</a:t>
            </a:r>
            <a:r>
              <a:rPr lang="en-US" sz="2200" baseline="30000" dirty="0" smtClean="0"/>
              <a:t>2</a:t>
            </a:r>
            <a:r>
              <a:rPr lang="en-US" sz="2200" dirty="0" smtClean="0"/>
              <a:t> to both sides.</a:t>
            </a:r>
          </a:p>
          <a:p>
            <a:endParaRPr lang="en-US" sz="2200" dirty="0"/>
          </a:p>
          <a:p>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143000"/>
            <a:ext cx="29083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
            <a:ext cx="185771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889760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281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125113" cy="924475"/>
          </a:xfrm>
        </p:spPr>
        <p:txBody>
          <a:bodyPr/>
          <a:lstStyle/>
          <a:p>
            <a:r>
              <a:rPr lang="en-US" dirty="0" smtClean="0"/>
              <a:t>Net Signed Area – Another Example</a:t>
            </a:r>
            <a:endParaRPr lang="en-US" dirty="0"/>
          </a:p>
        </p:txBody>
      </p:sp>
      <p:sp>
        <p:nvSpPr>
          <p:cNvPr id="3" name="Content Placeholder 2"/>
          <p:cNvSpPr>
            <a:spLocks noGrp="1"/>
          </p:cNvSpPr>
          <p:nvPr>
            <p:ph idx="1"/>
          </p:nvPr>
        </p:nvSpPr>
        <p:spPr>
          <a:xfrm>
            <a:off x="926548" y="1447800"/>
            <a:ext cx="7125112" cy="5410200"/>
          </a:xfrm>
        </p:spPr>
        <p:txBody>
          <a:bodyPr>
            <a:noAutofit/>
          </a:bodyPr>
          <a:lstStyle/>
          <a:p>
            <a:r>
              <a:rPr lang="en-US" sz="1900" dirty="0" smtClean="0"/>
              <a:t>We briefly discussed net signed area in</a:t>
            </a:r>
          </a:p>
          <a:p>
            <a:pPr marL="0" indent="0">
              <a:buNone/>
            </a:pPr>
            <a:r>
              <a:rPr lang="en-US" sz="1900" dirty="0"/>
              <a:t> </a:t>
            </a:r>
            <a:r>
              <a:rPr lang="en-US" sz="1900" dirty="0" smtClean="0"/>
              <a:t>   Section 5.4.  Here is another example:</a:t>
            </a:r>
          </a:p>
          <a:p>
            <a:pPr marL="0" indent="0">
              <a:buNone/>
            </a:pPr>
            <a:endParaRPr lang="en-US" sz="1900" dirty="0" smtClean="0"/>
          </a:p>
          <a:p>
            <a:pPr marL="0" indent="0">
              <a:buNone/>
            </a:pPr>
            <a:endParaRPr lang="en-US" sz="1900" dirty="0" smtClean="0"/>
          </a:p>
          <a:p>
            <a:endParaRPr lang="en-US" sz="1900" dirty="0"/>
          </a:p>
          <a:p>
            <a:endParaRPr lang="en-US" sz="1900" dirty="0" smtClean="0"/>
          </a:p>
          <a:p>
            <a:endParaRPr lang="en-US" sz="1900" dirty="0"/>
          </a:p>
          <a:p>
            <a:endParaRPr lang="en-US" sz="1900" dirty="0" smtClean="0"/>
          </a:p>
          <a:p>
            <a:pPr>
              <a:buFont typeface="Courier New" panose="02070309020205020404" pitchFamily="49" charset="0"/>
              <a:buChar char="o"/>
            </a:pPr>
            <a:endParaRPr lang="en-US" sz="1900" dirty="0"/>
          </a:p>
          <a:p>
            <a:pPr>
              <a:buFont typeface="Courier New" panose="02070309020205020404" pitchFamily="49" charset="0"/>
              <a:buChar char="o"/>
            </a:pPr>
            <a:r>
              <a:rPr lang="en-US" sz="1900" dirty="0" smtClean="0"/>
              <a:t>The area of the pink shaded region is 1/2 since Area</a:t>
            </a:r>
            <a:r>
              <a:rPr lang="en-US" sz="1900" baseline="-25000" dirty="0" smtClean="0"/>
              <a:t>1</a:t>
            </a:r>
            <a:r>
              <a:rPr lang="en-US" sz="1900" dirty="0" smtClean="0"/>
              <a:t>=</a:t>
            </a:r>
            <a:r>
              <a:rPr lang="en-US" sz="1900" dirty="0"/>
              <a:t> </a:t>
            </a:r>
            <a:r>
              <a:rPr lang="en-US" sz="1900" dirty="0" smtClean="0"/>
              <a:t>A</a:t>
            </a:r>
            <a:r>
              <a:rPr lang="en-US" sz="1900" baseline="-25000" dirty="0" smtClean="0"/>
              <a:t>1</a:t>
            </a:r>
            <a:r>
              <a:rPr lang="en-US" sz="1900" dirty="0" smtClean="0"/>
              <a:t>=(1/2)b*h=(1/2)(1)(1)=1/2</a:t>
            </a:r>
          </a:p>
          <a:p>
            <a:r>
              <a:rPr lang="en-US" sz="1900" dirty="0" smtClean="0"/>
              <a:t>The area of the green shaded region is -½ since Area</a:t>
            </a:r>
            <a:r>
              <a:rPr lang="en-US" sz="1900" baseline="-25000" dirty="0" smtClean="0"/>
              <a:t>2</a:t>
            </a:r>
            <a:r>
              <a:rPr lang="en-US" sz="1900" dirty="0" smtClean="0"/>
              <a:t>= A</a:t>
            </a:r>
            <a:r>
              <a:rPr lang="en-US" sz="1900" baseline="-25000" dirty="0" smtClean="0"/>
              <a:t>2</a:t>
            </a:r>
            <a:r>
              <a:rPr lang="en-US" sz="1900" dirty="0" smtClean="0"/>
              <a:t>=(</a:t>
            </a:r>
            <a:r>
              <a:rPr lang="en-US" sz="1900" dirty="0"/>
              <a:t>1/2)b*h=(1/2)(1)(1)=</a:t>
            </a:r>
            <a:r>
              <a:rPr lang="en-US" sz="1900" dirty="0" smtClean="0"/>
              <a:t>1/2 and it is below the x-axis so it is negative.</a:t>
            </a:r>
            <a:endParaRPr lang="en-US" sz="19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6" y="2209800"/>
            <a:ext cx="905351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620"/>
            <a:ext cx="2189180" cy="329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253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Definite Integrals</a:t>
            </a:r>
          </a:p>
        </p:txBody>
      </p:sp>
      <p:sp>
        <p:nvSpPr>
          <p:cNvPr id="3" name="Content Placeholder 2"/>
          <p:cNvSpPr>
            <a:spLocks noGrp="1"/>
          </p:cNvSpPr>
          <p:nvPr>
            <p:ph idx="1"/>
          </p:nvPr>
        </p:nvSpPr>
        <p:spPr>
          <a:xfrm>
            <a:off x="18825" y="3505200"/>
            <a:ext cx="6801075" cy="2429798"/>
          </a:xfrm>
        </p:spPr>
        <p:txBody>
          <a:bodyPr>
            <a:normAutofit/>
          </a:bodyPr>
          <a:lstStyle/>
          <a:p>
            <a:r>
              <a:rPr lang="en-US" sz="2200" dirty="0" smtClean="0"/>
              <a:t>This property makes sense if you look at the figure to the right.  Between the limits of integration (from a to a) there is no area under the curve y=f(x).  Therefore, it equals zero.</a:t>
            </a:r>
            <a:endParaRPr lang="en-US" sz="2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352799"/>
            <a:ext cx="2438400" cy="297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5" y="1676400"/>
            <a:ext cx="848394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801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Rectangle Method for Finding Area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00"/>
                </a:solidFill>
              </a:rPr>
              <a:t>Divide the interval [</a:t>
            </a:r>
            <a:r>
              <a:rPr lang="en-US" dirty="0" err="1" smtClean="0">
                <a:solidFill>
                  <a:srgbClr val="FFFF00"/>
                </a:solidFill>
              </a:rPr>
              <a:t>a,b</a:t>
            </a:r>
            <a:r>
              <a:rPr lang="en-US" dirty="0" smtClean="0">
                <a:solidFill>
                  <a:srgbClr val="FFFF00"/>
                </a:solidFill>
              </a:rPr>
              <a:t>] into n equal subintervals and construct a rectangle on each subinterval from the x-axis to the curve f(x).</a:t>
            </a:r>
          </a:p>
          <a:p>
            <a:r>
              <a:rPr lang="en-US" dirty="0" smtClean="0">
                <a:solidFill>
                  <a:srgbClr val="FFFF00"/>
                </a:solidFill>
              </a:rPr>
              <a:t>Find the area of each rectangle.</a:t>
            </a:r>
          </a:p>
          <a:p>
            <a:r>
              <a:rPr lang="en-US" dirty="0" smtClean="0">
                <a:solidFill>
                  <a:srgbClr val="FFFF00"/>
                </a:solidFill>
              </a:rPr>
              <a:t>Find the sum of the areas of all of the rectangles in the interval [</a:t>
            </a:r>
            <a:r>
              <a:rPr lang="en-US" dirty="0" err="1" smtClean="0">
                <a:solidFill>
                  <a:srgbClr val="FFFF00"/>
                </a:solidFill>
              </a:rPr>
              <a:t>a,b</a:t>
            </a:r>
            <a:r>
              <a:rPr lang="en-US" dirty="0" smtClean="0">
                <a:solidFill>
                  <a:srgbClr val="FFFF00"/>
                </a:solidFill>
              </a:rPr>
              <a:t>].</a:t>
            </a:r>
          </a:p>
          <a:p>
            <a:r>
              <a:rPr lang="en-US" dirty="0" smtClean="0">
                <a:solidFill>
                  <a:srgbClr val="FFFF00"/>
                </a:solidFill>
              </a:rPr>
              <a:t>This total will be an approximation to the exact area under the curve over the interval [</a:t>
            </a:r>
            <a:r>
              <a:rPr lang="en-US" dirty="0" err="1" smtClean="0">
                <a:solidFill>
                  <a:srgbClr val="FFFF00"/>
                </a:solidFill>
              </a:rPr>
              <a:t>a,b</a:t>
            </a:r>
            <a:r>
              <a:rPr lang="en-US" dirty="0" smtClean="0">
                <a:solidFill>
                  <a:srgbClr val="FFFF00"/>
                </a:solidFill>
              </a:rPr>
              <a:t>].</a:t>
            </a:r>
          </a:p>
          <a:p>
            <a:r>
              <a:rPr lang="en-US" dirty="0" smtClean="0">
                <a:solidFill>
                  <a:srgbClr val="FFFF00"/>
                </a:solidFill>
              </a:rPr>
              <a:t>The more rectangles you divide the interval [</a:t>
            </a:r>
            <a:r>
              <a:rPr lang="en-US" dirty="0" err="1" smtClean="0">
                <a:solidFill>
                  <a:srgbClr val="FFFF00"/>
                </a:solidFill>
              </a:rPr>
              <a:t>a,b</a:t>
            </a:r>
            <a:r>
              <a:rPr lang="en-US" dirty="0" smtClean="0">
                <a:solidFill>
                  <a:srgbClr val="FFFF00"/>
                </a:solidFill>
              </a:rPr>
              <a:t>] into, the more accurate your approximation will be compared to the exact area.</a:t>
            </a:r>
          </a:p>
          <a:p>
            <a:r>
              <a:rPr lang="en-US" dirty="0" smtClean="0">
                <a:solidFill>
                  <a:srgbClr val="FFFF00"/>
                </a:solidFill>
              </a:rPr>
              <a:t>The limit as the number of rectangles, n, approaches infinity equals the exact area under the curve on [</a:t>
            </a:r>
            <a:r>
              <a:rPr lang="en-US" dirty="0" err="1" smtClean="0">
                <a:solidFill>
                  <a:srgbClr val="FFFF00"/>
                </a:solidFill>
              </a:rPr>
              <a:t>a,b</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937702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a:t>Properties of Definite Integrals</a:t>
            </a:r>
          </a:p>
        </p:txBody>
      </p:sp>
      <p:sp>
        <p:nvSpPr>
          <p:cNvPr id="3" name="Content Placeholder 2"/>
          <p:cNvSpPr>
            <a:spLocks noGrp="1"/>
          </p:cNvSpPr>
          <p:nvPr>
            <p:ph idx="1"/>
          </p:nvPr>
        </p:nvSpPr>
        <p:spPr/>
        <p:txBody>
          <a:bodyPr>
            <a:normAutofit/>
          </a:bodyPr>
          <a:lstStyle/>
          <a:p>
            <a:r>
              <a:rPr lang="en-US" sz="2200" dirty="0" smtClean="0"/>
              <a:t>This property makes sense when you think of the earlier circle example and reverse the limits of integration (a and b):</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8" y="1828799"/>
            <a:ext cx="8364071" cy="137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48200"/>
            <a:ext cx="8382000" cy="186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0787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8050896" cy="209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594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845364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165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7200"/>
            <a:ext cx="862445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96697"/>
            <a:ext cx="6248400" cy="398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0398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71052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30736"/>
            <a:ext cx="4953000" cy="424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201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125113" cy="924475"/>
          </a:xfrm>
        </p:spPr>
        <p:txBody>
          <a:bodyPr/>
          <a:lstStyle/>
          <a:p>
            <a:r>
              <a:rPr lang="en-US" dirty="0" smtClean="0"/>
              <a:t>Developing The Fundamental Theorem of Calculus</a:t>
            </a:r>
            <a:endParaRPr lang="en-US" dirty="0"/>
          </a:p>
        </p:txBody>
      </p:sp>
      <p:sp>
        <p:nvSpPr>
          <p:cNvPr id="3" name="Content Placeholder 2"/>
          <p:cNvSpPr>
            <a:spLocks noGrp="1"/>
          </p:cNvSpPr>
          <p:nvPr>
            <p:ph idx="1"/>
          </p:nvPr>
        </p:nvSpPr>
        <p:spPr>
          <a:xfrm>
            <a:off x="0" y="1752600"/>
            <a:ext cx="6781800" cy="5029200"/>
          </a:xfrm>
        </p:spPr>
        <p:txBody>
          <a:bodyPr>
            <a:normAutofit fontScale="92500" lnSpcReduction="10000"/>
          </a:bodyPr>
          <a:lstStyle/>
          <a:p>
            <a:r>
              <a:rPr lang="en-US" sz="2000" dirty="0"/>
              <a:t>We have already seen </a:t>
            </a:r>
            <a:r>
              <a:rPr lang="en-US" sz="2000" dirty="0" smtClean="0"/>
              <a:t>this area </a:t>
            </a:r>
            <a:r>
              <a:rPr lang="en-US" sz="2000" dirty="0"/>
              <a:t>formula in section </a:t>
            </a:r>
            <a:r>
              <a:rPr lang="en-US" sz="2000" dirty="0" smtClean="0"/>
              <a:t>5.5:  </a:t>
            </a:r>
          </a:p>
          <a:p>
            <a:pPr marL="0" indent="0">
              <a:buNone/>
            </a:pPr>
            <a:endParaRPr lang="en-US" sz="2000" dirty="0" smtClean="0"/>
          </a:p>
          <a:p>
            <a:r>
              <a:rPr lang="en-US" sz="2000" dirty="0" smtClean="0"/>
              <a:t>In section 5.1, we discussed that if A(x) is the area under the graph of f(x) from a to x, then </a:t>
            </a:r>
          </a:p>
          <a:p>
            <a:pPr marL="0" indent="0">
              <a:buNone/>
            </a:pPr>
            <a:r>
              <a:rPr lang="en-US" sz="2000" dirty="0"/>
              <a:t>	</a:t>
            </a:r>
            <a:r>
              <a:rPr lang="en-US" sz="2000" dirty="0" smtClean="0"/>
              <a:t>A’(x) = f(x).</a:t>
            </a:r>
          </a:p>
          <a:p>
            <a:r>
              <a:rPr lang="en-US" sz="2000" dirty="0" smtClean="0"/>
              <a:t>We also discussed that the area under the curve from a to a is the area above the single point a, which is zero (see graph above right).  A(a) = 0.</a:t>
            </a:r>
          </a:p>
          <a:p>
            <a:r>
              <a:rPr lang="en-US" sz="2000" dirty="0" smtClean="0"/>
              <a:t>A(b) = A which is the area we are trying to find under the curve from a to b (see graph below </a:t>
            </a:r>
            <a:r>
              <a:rPr lang="en-US" sz="2000" dirty="0" err="1" smtClean="0"/>
              <a:t>rt</a:t>
            </a:r>
            <a:r>
              <a:rPr lang="en-US" sz="2000" dirty="0" smtClean="0"/>
              <a:t>)</a:t>
            </a:r>
          </a:p>
          <a:p>
            <a:r>
              <a:rPr lang="en-US" sz="2000" dirty="0" smtClean="0"/>
              <a:t>Since A’(x) is an </a:t>
            </a:r>
            <a:r>
              <a:rPr lang="en-US" sz="2000" dirty="0" err="1" smtClean="0"/>
              <a:t>antiderivative</a:t>
            </a:r>
            <a:r>
              <a:rPr lang="en-US" sz="2000" dirty="0" smtClean="0"/>
              <a:t> of f(x), every other </a:t>
            </a:r>
            <a:r>
              <a:rPr lang="en-US" sz="2000" dirty="0" err="1" smtClean="0"/>
              <a:t>antiderivative</a:t>
            </a:r>
            <a:r>
              <a:rPr lang="en-US" sz="2000" dirty="0" smtClean="0"/>
              <a:t> of f(x) on [</a:t>
            </a:r>
            <a:r>
              <a:rPr lang="en-US" sz="2000" dirty="0" err="1" smtClean="0"/>
              <a:t>a,b</a:t>
            </a:r>
            <a:r>
              <a:rPr lang="en-US" sz="2000" dirty="0" smtClean="0"/>
              <a:t>] can be obtained by adding a constant to A(x) which we have already discussed:		F(x) = A(x) + C</a:t>
            </a:r>
            <a:endParaRPr lang="en-US" sz="2400" dirty="0"/>
          </a:p>
          <a:p>
            <a:endParaRPr lang="en-US" sz="22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941" y="1828800"/>
            <a:ext cx="2438400" cy="297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806" y="1981200"/>
            <a:ext cx="17240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941" y="4953000"/>
            <a:ext cx="2406980" cy="161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792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Theorem of Calculus</a:t>
            </a:r>
          </a:p>
        </p:txBody>
      </p:sp>
      <p:sp>
        <p:nvSpPr>
          <p:cNvPr id="3" name="Content Placeholder 2"/>
          <p:cNvSpPr>
            <a:spLocks noGrp="1"/>
          </p:cNvSpPr>
          <p:nvPr>
            <p:ph idx="1"/>
          </p:nvPr>
        </p:nvSpPr>
        <p:spPr>
          <a:xfrm>
            <a:off x="1009443" y="1807361"/>
            <a:ext cx="7125112" cy="4822039"/>
          </a:xfrm>
        </p:spPr>
        <p:txBody>
          <a:bodyPr>
            <a:normAutofit fontScale="92500"/>
          </a:bodyPr>
          <a:lstStyle/>
          <a:p>
            <a:r>
              <a:rPr lang="en-US" sz="2400" dirty="0" smtClean="0"/>
              <a:t>Using F(x</a:t>
            </a:r>
            <a:r>
              <a:rPr lang="en-US" sz="2400" dirty="0"/>
              <a:t>) = A(x) + </a:t>
            </a:r>
            <a:r>
              <a:rPr lang="en-US" sz="2400" dirty="0" smtClean="0"/>
              <a:t>C from the previous slide, we can calculate F(a) and F(b) and consider what happens when we subtract them:</a:t>
            </a:r>
          </a:p>
          <a:p>
            <a:r>
              <a:rPr lang="en-US" sz="2400" dirty="0" smtClean="0"/>
              <a:t>F(b) – F(a) = [A(b)+C] – [A(a)+C]</a:t>
            </a:r>
          </a:p>
          <a:p>
            <a:pPr marL="0" indent="0">
              <a:buNone/>
            </a:pPr>
            <a:r>
              <a:rPr lang="en-US" sz="2400" dirty="0"/>
              <a:t>	</a:t>
            </a:r>
            <a:r>
              <a:rPr lang="en-US" sz="2400" dirty="0" smtClean="0"/>
              <a:t>			   =  A(b) + C – A(a) – C</a:t>
            </a:r>
          </a:p>
          <a:p>
            <a:pPr marL="0" indent="0">
              <a:buNone/>
            </a:pPr>
            <a:r>
              <a:rPr lang="en-US" sz="2400" dirty="0"/>
              <a:t>	</a:t>
            </a:r>
            <a:r>
              <a:rPr lang="en-US" sz="2400" dirty="0" smtClean="0"/>
              <a:t>			   =  A(b) – A (a) = A – 0 = A</a:t>
            </a:r>
          </a:p>
          <a:p>
            <a:pPr>
              <a:buFont typeface="Courier New" panose="02070309020205020404" pitchFamily="49" charset="0"/>
              <a:buChar char="o"/>
            </a:pPr>
            <a:r>
              <a:rPr lang="en-US" sz="2400" dirty="0" smtClean="0"/>
              <a:t>In words:  The definite integral can be evaluated by finding any </a:t>
            </a:r>
            <a:r>
              <a:rPr lang="en-US" sz="2400" dirty="0" err="1" smtClean="0"/>
              <a:t>antiderivative</a:t>
            </a:r>
            <a:r>
              <a:rPr lang="en-US" sz="2400" dirty="0" smtClean="0"/>
              <a:t> of the integrand f(x) and then </a:t>
            </a:r>
            <a:r>
              <a:rPr lang="en-US" sz="2400" dirty="0" smtClean="0">
                <a:solidFill>
                  <a:srgbClr val="FF0000"/>
                </a:solidFill>
              </a:rPr>
              <a:t>subtracting the value of this </a:t>
            </a:r>
            <a:r>
              <a:rPr lang="en-US" sz="2400" dirty="0" err="1" smtClean="0">
                <a:solidFill>
                  <a:srgbClr val="FF0000"/>
                </a:solidFill>
              </a:rPr>
              <a:t>antiderivative</a:t>
            </a:r>
            <a:r>
              <a:rPr lang="en-US" sz="2400" dirty="0" smtClean="0">
                <a:solidFill>
                  <a:srgbClr val="FF0000"/>
                </a:solidFill>
              </a:rPr>
              <a:t> at the lower limit of integration from its value at the upper limit of integration</a:t>
            </a:r>
            <a:r>
              <a:rPr lang="en-US" sz="2400" dirty="0" smtClean="0"/>
              <a:t>.</a:t>
            </a:r>
            <a:endParaRPr lang="en-US" sz="2200" dirty="0"/>
          </a:p>
          <a:p>
            <a:endParaRPr lang="en-US" sz="2200" dirty="0"/>
          </a:p>
        </p:txBody>
      </p:sp>
    </p:spTree>
    <p:extLst>
      <p:ext uri="{BB962C8B-B14F-4D97-AF65-F5344CB8AC3E}">
        <p14:creationId xmlns:p14="http://schemas.microsoft.com/office/powerpoint/2010/main" val="2183020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Theorem of Calculus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873686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393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7125113" cy="924475"/>
          </a:xfrm>
        </p:spPr>
        <p:txBody>
          <a:bodyPr/>
          <a:lstStyle/>
          <a:p>
            <a:r>
              <a:rPr lang="en-US" dirty="0" smtClean="0"/>
              <a:t>Example 1</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6096000" cy="45891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812826"/>
            <a:ext cx="5486400" cy="2045173"/>
          </a:xfrm>
          <a:prstGeom prst="rect">
            <a:avLst/>
          </a:prstGeom>
          <a:solidFill>
            <a:srgbClr val="FFFF00"/>
          </a:solidFill>
          <a:ln w="9525">
            <a:solidFill>
              <a:srgbClr val="FFFF00"/>
            </a:solidFill>
            <a:miter lim="800000"/>
            <a:headEnd/>
            <a:tailEnd/>
          </a:ln>
        </p:spPr>
      </p:pic>
      <p:sp>
        <p:nvSpPr>
          <p:cNvPr id="4" name="Rectangle 3"/>
          <p:cNvSpPr/>
          <p:nvPr/>
        </p:nvSpPr>
        <p:spPr>
          <a:xfrm>
            <a:off x="2438400" y="6019800"/>
            <a:ext cx="5486400" cy="762000"/>
          </a:xfrm>
          <a:prstGeom prst="rect">
            <a:avLst/>
          </a:prstGeom>
          <a:noFill/>
          <a:ln>
            <a:solidFill>
              <a:srgbClr val="FF000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131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08" y="228600"/>
            <a:ext cx="7125113" cy="924475"/>
          </a:xfrm>
        </p:spPr>
        <p:txBody>
          <a:bodyPr/>
          <a:lstStyle/>
          <a:p>
            <a:r>
              <a:rPr lang="en-US" dirty="0" smtClean="0"/>
              <a:t>Example 1 Results</a:t>
            </a:r>
            <a:endParaRPr lang="en-US" dirty="0"/>
          </a:p>
        </p:txBody>
      </p:sp>
      <p:sp>
        <p:nvSpPr>
          <p:cNvPr id="5" name="Content Placeholder 4"/>
          <p:cNvSpPr>
            <a:spLocks noGrp="1"/>
          </p:cNvSpPr>
          <p:nvPr>
            <p:ph idx="1"/>
          </p:nvPr>
        </p:nvSpPr>
        <p:spPr>
          <a:xfrm>
            <a:off x="76200" y="914400"/>
            <a:ext cx="7125112" cy="4051437"/>
          </a:xfrm>
        </p:spPr>
        <p:txBody>
          <a:bodyPr/>
          <a:lstStyle/>
          <a:p>
            <a:r>
              <a:rPr lang="en-US" dirty="0" smtClean="0"/>
              <a:t>The integral we just calculated gives us the area in the picture below which is 1/3.</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586740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55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Visual representation of how much closer the approximation gets as the number of rectangles in the interval increases.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8" y="2286000"/>
            <a:ext cx="841627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917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t>
            </a:r>
            <a:endParaRPr lang="en-US" dirty="0"/>
          </a:p>
        </p:txBody>
      </p:sp>
      <p:sp>
        <p:nvSpPr>
          <p:cNvPr id="4" name="Content Placeholder 3"/>
          <p:cNvSpPr>
            <a:spLocks noGrp="1"/>
          </p:cNvSpPr>
          <p:nvPr>
            <p:ph idx="1"/>
          </p:nvPr>
        </p:nvSpPr>
        <p:spPr/>
        <p:txBody>
          <a:bodyPr>
            <a:normAutofit/>
          </a:bodyPr>
          <a:lstStyle/>
          <a:p>
            <a:r>
              <a:rPr lang="en-US" sz="2200" dirty="0" smtClean="0"/>
              <a:t>The formula that The Fundamental Theorem of Calculus gives us is usually written with a special notation.</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43200"/>
            <a:ext cx="596265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350" y="2836320"/>
            <a:ext cx="3225800" cy="80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0527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Warning</a:t>
            </a:r>
            <a:endParaRPr lang="en-US" dirty="0"/>
          </a:p>
        </p:txBody>
      </p:sp>
      <p:sp>
        <p:nvSpPr>
          <p:cNvPr id="3" name="Content Placeholder 2"/>
          <p:cNvSpPr>
            <a:spLocks noGrp="1"/>
          </p:cNvSpPr>
          <p:nvPr>
            <p:ph idx="1"/>
          </p:nvPr>
        </p:nvSpPr>
        <p:spPr>
          <a:xfrm>
            <a:off x="1009443" y="3276600"/>
            <a:ext cx="7125112" cy="3200400"/>
          </a:xfrm>
        </p:spPr>
        <p:txBody>
          <a:bodyPr>
            <a:normAutofit fontScale="92500" lnSpcReduction="20000"/>
          </a:bodyPr>
          <a:lstStyle/>
          <a:p>
            <a:r>
              <a:rPr lang="en-US" sz="2200" dirty="0" smtClean="0"/>
              <a:t>The requirements listed with the Fundamental Theorem of Calculus that the function f must be continuous on [</a:t>
            </a:r>
            <a:r>
              <a:rPr lang="en-US" sz="2200" dirty="0" err="1" smtClean="0"/>
              <a:t>a,b</a:t>
            </a:r>
            <a:r>
              <a:rPr lang="en-US" sz="2200" dirty="0" smtClean="0"/>
              <a:t>] and that F is an </a:t>
            </a:r>
            <a:r>
              <a:rPr lang="en-US" sz="2200" dirty="0" err="1" smtClean="0"/>
              <a:t>antiderivative</a:t>
            </a:r>
            <a:r>
              <a:rPr lang="en-US" sz="2200" dirty="0" smtClean="0"/>
              <a:t> of f on [</a:t>
            </a:r>
            <a:r>
              <a:rPr lang="en-US" sz="2200" dirty="0" err="1" smtClean="0"/>
              <a:t>a,b</a:t>
            </a:r>
            <a:r>
              <a:rPr lang="en-US" sz="2200" dirty="0" smtClean="0"/>
              <a:t>] are important to keep in mind.</a:t>
            </a:r>
          </a:p>
          <a:p>
            <a:r>
              <a:rPr lang="en-US" sz="2200" dirty="0" smtClean="0"/>
              <a:t>Disregarding these rules will often lead to incorrect results.</a:t>
            </a:r>
          </a:p>
          <a:p>
            <a:r>
              <a:rPr lang="en-US" sz="2200" dirty="0" smtClean="0"/>
              <a:t>Also, note that the Fundamental Theorem of Calculus can be applied without any changes  when the lower limit of integration is greater than or equal to the upper limit of integration (see example #6 on page 366 if you have a question).</a:t>
            </a:r>
            <a:endParaRPr lang="en-US" sz="2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73686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587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 y="914400"/>
            <a:ext cx="4648200" cy="924475"/>
          </a:xfrm>
        </p:spPr>
        <p:txBody>
          <a:bodyPr/>
          <a:lstStyle/>
          <a:p>
            <a:r>
              <a:rPr lang="en-US" dirty="0" smtClean="0"/>
              <a:t>Fundamental Theorem of Calculus Part Two</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5183" y="0"/>
            <a:ext cx="4347270" cy="405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51" y="4038600"/>
            <a:ext cx="91059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159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Theorem of Calculus Part </a:t>
            </a:r>
            <a:r>
              <a:rPr lang="en-US" dirty="0" smtClean="0"/>
              <a:t>Two in Words</a:t>
            </a:r>
            <a:endParaRPr lang="en-US" dirty="0"/>
          </a:p>
        </p:txBody>
      </p:sp>
      <p:sp>
        <p:nvSpPr>
          <p:cNvPr id="3" name="Content Placeholder 2"/>
          <p:cNvSpPr>
            <a:spLocks noGrp="1"/>
          </p:cNvSpPr>
          <p:nvPr>
            <p:ph idx="1"/>
          </p:nvPr>
        </p:nvSpPr>
        <p:spPr/>
        <p:txBody>
          <a:bodyPr>
            <a:normAutofit/>
          </a:bodyPr>
          <a:lstStyle/>
          <a:p>
            <a:r>
              <a:rPr lang="en-US" sz="2200" dirty="0" smtClean="0"/>
              <a:t>If a definite integral has a variable upper limit of integration, a constant lower limit of integration, and a continuous integrand f(x), then the derivative of the integral with respect to its upper limit is equal to the integrand f(x) evaluated at the upper limit.</a:t>
            </a:r>
            <a:endParaRPr lang="en-US" sz="2200" dirty="0"/>
          </a:p>
        </p:txBody>
      </p:sp>
    </p:spTree>
    <p:extLst>
      <p:ext uri="{BB962C8B-B14F-4D97-AF65-F5344CB8AC3E}">
        <p14:creationId xmlns:p14="http://schemas.microsoft.com/office/powerpoint/2010/main" val="8946327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66" y="2209800"/>
            <a:ext cx="907973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34200" y="2546866"/>
            <a:ext cx="1905000" cy="369332"/>
          </a:xfrm>
          <a:prstGeom prst="rect">
            <a:avLst/>
          </a:prstGeom>
          <a:noFill/>
        </p:spPr>
        <p:txBody>
          <a:bodyPr wrap="square" rtlCol="0">
            <a:spAutoFit/>
          </a:bodyPr>
          <a:lstStyle/>
          <a:p>
            <a:r>
              <a:rPr lang="en-US" dirty="0" smtClean="0">
                <a:solidFill>
                  <a:srgbClr val="FFFF00"/>
                </a:solidFill>
              </a:rPr>
              <a:t>Short way</a:t>
            </a:r>
            <a:endParaRPr lang="en-US" dirty="0">
              <a:solidFill>
                <a:srgbClr val="FFFF00"/>
              </a:solidFill>
            </a:endParaRPr>
          </a:p>
        </p:txBody>
      </p:sp>
      <p:sp>
        <p:nvSpPr>
          <p:cNvPr id="6" name="TextBox 5"/>
          <p:cNvSpPr txBox="1"/>
          <p:nvPr/>
        </p:nvSpPr>
        <p:spPr>
          <a:xfrm>
            <a:off x="381000" y="3907267"/>
            <a:ext cx="1295400" cy="381000"/>
          </a:xfrm>
          <a:prstGeom prst="rect">
            <a:avLst/>
          </a:prstGeom>
          <a:noFill/>
        </p:spPr>
        <p:txBody>
          <a:bodyPr wrap="square" rtlCol="0">
            <a:spAutoFit/>
          </a:bodyPr>
          <a:lstStyle/>
          <a:p>
            <a:r>
              <a:rPr lang="en-US" dirty="0" smtClean="0">
                <a:solidFill>
                  <a:srgbClr val="FFFF00"/>
                </a:solidFill>
              </a:rPr>
              <a:t>Long way</a:t>
            </a:r>
            <a:endParaRPr lang="en-US" dirty="0">
              <a:solidFill>
                <a:srgbClr val="FFFF00"/>
              </a:solidFill>
            </a:endParaRPr>
          </a:p>
        </p:txBody>
      </p:sp>
    </p:spTree>
    <p:extLst>
      <p:ext uri="{BB962C8B-B14F-4D97-AF65-F5344CB8AC3E}">
        <p14:creationId xmlns:p14="http://schemas.microsoft.com/office/powerpoint/2010/main" val="1731760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Differentiation and Integration are Inverse Processes</a:t>
            </a:r>
            <a:endParaRPr lang="en-US" dirty="0"/>
          </a:p>
        </p:txBody>
      </p:sp>
      <p:sp>
        <p:nvSpPr>
          <p:cNvPr id="3" name="Content Placeholder 2"/>
          <p:cNvSpPr>
            <a:spLocks noGrp="1"/>
          </p:cNvSpPr>
          <p:nvPr>
            <p:ph idx="1"/>
          </p:nvPr>
        </p:nvSpPr>
        <p:spPr/>
        <p:txBody>
          <a:bodyPr>
            <a:normAutofit/>
          </a:bodyPr>
          <a:lstStyle/>
          <a:p>
            <a:r>
              <a:rPr lang="en-US" sz="2200" dirty="0" smtClean="0"/>
              <a:t>When you put the two parts of the Fundamental Theorem of Calculus together, they show that </a:t>
            </a:r>
            <a:r>
              <a:rPr lang="en-US" sz="2200" dirty="0" smtClean="0">
                <a:solidFill>
                  <a:srgbClr val="FF0000"/>
                </a:solidFill>
              </a:rPr>
              <a:t>differentiation (taking the derivative) and integration (taking the integral) are inverse processes (they “undo” each other).</a:t>
            </a:r>
          </a:p>
          <a:p>
            <a:r>
              <a:rPr lang="en-US" sz="2200" dirty="0" smtClean="0"/>
              <a:t>It is common to treat parts 1 and 2 of the Theorem as a single theorem and it (formulated by Newton and Leibniz) ranks as one of the greatest discoveries in the history of science and the “discovery of calculus”.</a:t>
            </a:r>
            <a:endParaRPr lang="en-US" sz="2200" dirty="0"/>
          </a:p>
        </p:txBody>
      </p:sp>
    </p:spTree>
    <p:extLst>
      <p:ext uri="{BB962C8B-B14F-4D97-AF65-F5344CB8AC3E}">
        <p14:creationId xmlns:p14="http://schemas.microsoft.com/office/powerpoint/2010/main" val="1397182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Rates of Change</a:t>
            </a:r>
            <a:endParaRPr lang="en-US" dirty="0"/>
          </a:p>
        </p:txBody>
      </p:sp>
      <p:sp>
        <p:nvSpPr>
          <p:cNvPr id="3" name="Content Placeholder 2"/>
          <p:cNvSpPr>
            <a:spLocks noGrp="1"/>
          </p:cNvSpPr>
          <p:nvPr>
            <p:ph idx="1"/>
          </p:nvPr>
        </p:nvSpPr>
        <p:spPr/>
        <p:txBody>
          <a:bodyPr>
            <a:normAutofit/>
          </a:bodyPr>
          <a:lstStyle/>
          <a:p>
            <a:r>
              <a:rPr lang="en-US" sz="2200" dirty="0" smtClean="0"/>
              <a:t>If you write the Fundamental Theorem of Calculus in a slightly different form,</a:t>
            </a:r>
            <a:endParaRPr lang="en-US" sz="2200" dirty="0"/>
          </a:p>
          <a:p>
            <a:pPr marL="0" indent="0">
              <a:buNone/>
            </a:pPr>
            <a:endParaRPr lang="en-US" sz="2200" dirty="0" smtClean="0"/>
          </a:p>
          <a:p>
            <a:pPr marL="0" indent="0">
              <a:buNone/>
            </a:pPr>
            <a:r>
              <a:rPr lang="en-US" sz="2200" dirty="0" smtClean="0"/>
              <a:t> </a:t>
            </a:r>
          </a:p>
          <a:p>
            <a:pPr marL="0" indent="0">
              <a:buNone/>
            </a:pPr>
            <a:r>
              <a:rPr lang="en-US" sz="2200" dirty="0" smtClean="0"/>
              <a:t>it has a useful interpretation.</a:t>
            </a:r>
          </a:p>
          <a:p>
            <a:r>
              <a:rPr lang="en-US" sz="2200" dirty="0" smtClean="0"/>
              <a:t>Since F’(x) is the rate of change of F(x) with respect to x and F(b) – F(a) is the change in the value of F(x) as x increases from a to b:</a:t>
            </a:r>
          </a:p>
          <a:p>
            <a:endParaRPr lang="en-US" sz="2200" dirty="0" smtClean="0"/>
          </a:p>
          <a:p>
            <a:endParaRPr lang="en-US" sz="22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00"/>
            <a:ext cx="4724401" cy="100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90932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842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125113" cy="924475"/>
          </a:xfrm>
        </p:spPr>
        <p:txBody>
          <a:bodyPr/>
          <a:lstStyle/>
          <a:p>
            <a:r>
              <a:rPr lang="en-US" dirty="0" smtClean="0"/>
              <a:t>Applications of </a:t>
            </a:r>
            <a:r>
              <a:rPr lang="en-US" dirty="0"/>
              <a:t>Integrating Rates of Change</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19201"/>
            <a:ext cx="6324600" cy="568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3287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25113" cy="924475"/>
          </a:xfrm>
        </p:spPr>
        <p:txBody>
          <a:bodyPr/>
          <a:lstStyle/>
          <a:p>
            <a:r>
              <a:rPr lang="en-US" dirty="0" smtClean="0"/>
              <a:t>The Mean-Value Theorem for Integrals</a:t>
            </a:r>
            <a:endParaRPr lang="en-US" dirty="0"/>
          </a:p>
        </p:txBody>
      </p:sp>
      <p:sp>
        <p:nvSpPr>
          <p:cNvPr id="3" name="Content Placeholder 2"/>
          <p:cNvSpPr>
            <a:spLocks noGrp="1"/>
          </p:cNvSpPr>
          <p:nvPr>
            <p:ph idx="1"/>
          </p:nvPr>
        </p:nvSpPr>
        <p:spPr>
          <a:xfrm>
            <a:off x="0" y="977763"/>
            <a:ext cx="5337672" cy="4051437"/>
          </a:xfrm>
        </p:spPr>
        <p:txBody>
          <a:bodyPr>
            <a:normAutofit lnSpcReduction="10000"/>
          </a:bodyPr>
          <a:lstStyle/>
          <a:p>
            <a:r>
              <a:rPr lang="en-US" sz="2200" dirty="0" smtClean="0"/>
              <a:t>To help better explain why continuous functions have </a:t>
            </a:r>
            <a:r>
              <a:rPr lang="en-US" sz="2200" dirty="0" err="1" smtClean="0"/>
              <a:t>antiderivatives</a:t>
            </a:r>
            <a:r>
              <a:rPr lang="en-US" sz="2200" dirty="0" smtClean="0"/>
              <a:t>, we need to use the concept of the “average value” of a continuous function over an interval.</a:t>
            </a:r>
          </a:p>
          <a:p>
            <a:r>
              <a:rPr lang="en-US" sz="2200" dirty="0" smtClean="0"/>
              <a:t>We look for a value of x (x*) where the area of the shaded rectangle will equal the area under f(x) between a and b.</a:t>
            </a:r>
          </a:p>
          <a:p>
            <a:r>
              <a:rPr lang="en-US" sz="2200" dirty="0" smtClean="0"/>
              <a:t>We find that value of x using the following:</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959" y="1371600"/>
            <a:ext cx="374747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40606"/>
            <a:ext cx="9067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274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8585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934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Antiderivative</a:t>
            </a:r>
            <a:r>
              <a:rPr lang="en-US" dirty="0" smtClean="0"/>
              <a:t> Method for Finding Area</a:t>
            </a:r>
            <a:endParaRPr lang="en-US" dirty="0"/>
          </a:p>
        </p:txBody>
      </p:sp>
      <p:sp>
        <p:nvSpPr>
          <p:cNvPr id="3" name="Content Placeholder 2"/>
          <p:cNvSpPr>
            <a:spLocks noGrp="1"/>
          </p:cNvSpPr>
          <p:nvPr>
            <p:ph idx="1"/>
          </p:nvPr>
        </p:nvSpPr>
        <p:spPr/>
        <p:txBody>
          <a:bodyPr>
            <a:noAutofit/>
          </a:bodyPr>
          <a:lstStyle/>
          <a:p>
            <a:r>
              <a:rPr lang="en-US" sz="2000" dirty="0" smtClean="0"/>
              <a:t>When we use the rectangle method, we often end up with limits that we do not know how to compute or limits that are very long and difficult to compute.</a:t>
            </a:r>
          </a:p>
          <a:p>
            <a:pPr marL="0" indent="0">
              <a:buNone/>
            </a:pPr>
            <a:endParaRPr lang="en-US" sz="2000" dirty="0" smtClean="0"/>
          </a:p>
          <a:p>
            <a:r>
              <a:rPr lang="en-US" sz="2000" dirty="0" smtClean="0"/>
              <a:t>Therefore, the </a:t>
            </a:r>
            <a:r>
              <a:rPr lang="en-US" sz="2000" dirty="0" err="1" smtClean="0"/>
              <a:t>antiderivative</a:t>
            </a:r>
            <a:r>
              <a:rPr lang="en-US" sz="2000" dirty="0" smtClean="0"/>
              <a:t> method was discovered to make those problems possible.</a:t>
            </a:r>
          </a:p>
          <a:p>
            <a:pPr marL="0" indent="0">
              <a:buNone/>
            </a:pPr>
            <a:endParaRPr lang="en-US" sz="2000" dirty="0" smtClean="0"/>
          </a:p>
          <a:p>
            <a:r>
              <a:rPr lang="en-US" sz="2000" dirty="0" smtClean="0">
                <a:solidFill>
                  <a:srgbClr val="FF0000"/>
                </a:solidFill>
              </a:rPr>
              <a:t>The derivative of the area equals the original function:</a:t>
            </a:r>
            <a:endParaRPr lang="en-US" sz="2000" dirty="0">
              <a:solidFill>
                <a:srgbClr val="FF0000"/>
              </a:solidFill>
            </a:endParaRPr>
          </a:p>
          <a:p>
            <a:pPr marL="0" indent="0">
              <a:buNone/>
            </a:pPr>
            <a:r>
              <a:rPr lang="en-US" sz="2000" dirty="0" smtClean="0">
                <a:solidFill>
                  <a:srgbClr val="FF0000"/>
                </a:solidFill>
              </a:rPr>
              <a:t>						A’ = f(x)</a:t>
            </a:r>
          </a:p>
        </p:txBody>
      </p:sp>
    </p:spTree>
    <p:extLst>
      <p:ext uri="{BB962C8B-B14F-4D97-AF65-F5344CB8AC3E}">
        <p14:creationId xmlns:p14="http://schemas.microsoft.com/office/powerpoint/2010/main" val="16786733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125113" cy="924475"/>
          </a:xfrm>
        </p:spPr>
        <p:txBody>
          <a:bodyPr/>
          <a:lstStyle/>
          <a:p>
            <a:r>
              <a:rPr lang="en-US" dirty="0" smtClean="0"/>
              <a:t>Total Area</a:t>
            </a:r>
            <a:endParaRPr lang="en-US" dirty="0"/>
          </a:p>
        </p:txBody>
      </p:sp>
      <p:sp>
        <p:nvSpPr>
          <p:cNvPr id="3" name="Content Placeholder 2"/>
          <p:cNvSpPr>
            <a:spLocks noGrp="1"/>
          </p:cNvSpPr>
          <p:nvPr>
            <p:ph idx="1"/>
          </p:nvPr>
        </p:nvSpPr>
        <p:spPr>
          <a:xfrm>
            <a:off x="152400" y="2667000"/>
            <a:ext cx="4476956" cy="4051437"/>
          </a:xfrm>
        </p:spPr>
        <p:txBody>
          <a:bodyPr>
            <a:normAutofit/>
          </a:bodyPr>
          <a:lstStyle/>
          <a:p>
            <a:r>
              <a:rPr lang="en-US" sz="2200" dirty="0" smtClean="0"/>
              <a:t>First divide the interval into subintervals on which f(x) does not change sign (see diagram).</a:t>
            </a:r>
          </a:p>
          <a:p>
            <a:r>
              <a:rPr lang="en-US" sz="2200" dirty="0" smtClean="0"/>
              <a:t>Calculate the absolute value of the area of each subinterval and add the results.</a:t>
            </a:r>
          </a:p>
          <a:p>
            <a:r>
              <a:rPr lang="en-US" sz="2200" dirty="0" smtClean="0"/>
              <a:t>We will do more of these in section 5.7.</a:t>
            </a:r>
          </a:p>
          <a:p>
            <a:endParaRPr lang="en-US" sz="2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7772400" cy="155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84028"/>
            <a:ext cx="4151574" cy="439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2528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sz="2200" dirty="0" smtClean="0"/>
              <a:t>In Section 4.6 we used the derivative to find velocity and acceleration for a particle in rectilinear motion.</a:t>
            </a:r>
          </a:p>
          <a:p>
            <a:pPr marL="0" indent="0">
              <a:buNone/>
            </a:pPr>
            <a:r>
              <a:rPr lang="en-US" sz="2200" dirty="0"/>
              <a:t>	</a:t>
            </a:r>
            <a:r>
              <a:rPr lang="en-US" sz="2200" dirty="0" smtClean="0"/>
              <a:t>v(t) = s’(t)	and 	a(t) = v’(t) = s”(t)</a:t>
            </a:r>
          </a:p>
          <a:p>
            <a:endParaRPr lang="en-US" sz="2200" dirty="0"/>
          </a:p>
          <a:p>
            <a:r>
              <a:rPr lang="en-US" sz="2200" dirty="0" smtClean="0"/>
              <a:t>In this section, we will </a:t>
            </a:r>
            <a:r>
              <a:rPr lang="en-US" sz="2200" dirty="0" smtClean="0">
                <a:solidFill>
                  <a:srgbClr val="FF0000"/>
                </a:solidFill>
              </a:rPr>
              <a:t>use the integral to reverse the process</a:t>
            </a:r>
            <a:r>
              <a:rPr lang="en-US" sz="2200" dirty="0" smtClean="0"/>
              <a:t>.</a:t>
            </a:r>
          </a:p>
          <a:p>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388" y="5221792"/>
            <a:ext cx="6665913"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6614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206272"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2114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Displacement </a:t>
            </a:r>
            <a:r>
              <a:rPr lang="en-US" dirty="0" smtClean="0"/>
              <a:t>by </a:t>
            </a:r>
            <a:r>
              <a:rPr lang="en-US" dirty="0"/>
              <a:t>Integration</a:t>
            </a:r>
          </a:p>
        </p:txBody>
      </p:sp>
      <p:sp>
        <p:nvSpPr>
          <p:cNvPr id="3" name="Content Placeholder 2"/>
          <p:cNvSpPr>
            <a:spLocks noGrp="1"/>
          </p:cNvSpPr>
          <p:nvPr>
            <p:ph idx="1"/>
          </p:nvPr>
        </p:nvSpPr>
        <p:spPr>
          <a:xfrm>
            <a:off x="838200" y="2344906"/>
            <a:ext cx="7125112" cy="4051437"/>
          </a:xfrm>
        </p:spPr>
        <p:txBody>
          <a:bodyPr>
            <a:normAutofit/>
          </a:bodyPr>
          <a:lstStyle/>
          <a:p>
            <a:r>
              <a:rPr lang="en-US" sz="2200" dirty="0" smtClean="0"/>
              <a:t>Since </a:t>
            </a:r>
            <a:r>
              <a:rPr lang="en-US" sz="2200" dirty="0" smtClean="0">
                <a:solidFill>
                  <a:srgbClr val="FF0000"/>
                </a:solidFill>
              </a:rPr>
              <a:t>displacement is final position minus initial position</a:t>
            </a:r>
            <a:r>
              <a:rPr lang="en-US" sz="2200" dirty="0" smtClean="0"/>
              <a:t>, it can be written as follows in integral form:</a:t>
            </a:r>
          </a:p>
          <a:p>
            <a:endParaRPr lang="en-US" sz="2200" dirty="0"/>
          </a:p>
          <a:p>
            <a:endParaRPr lang="en-US" sz="2200" dirty="0" smtClean="0"/>
          </a:p>
          <a:p>
            <a:endParaRPr lang="en-US" sz="2200" dirty="0" smtClean="0"/>
          </a:p>
          <a:p>
            <a:r>
              <a:rPr lang="en-US" sz="2200" dirty="0" smtClean="0"/>
              <a:t>This is a special case of a form of the Fundamental Theorem of Calculus from section 5.6:  </a:t>
            </a:r>
          </a:p>
          <a:p>
            <a:endParaRPr lang="en-US" sz="2200" dirty="0"/>
          </a:p>
          <a:p>
            <a:endParaRPr lang="en-US" sz="2200" dirty="0" smtClean="0"/>
          </a:p>
          <a:p>
            <a:endParaRPr lang="en-US" sz="2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95600"/>
            <a:ext cx="71247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5181600"/>
            <a:ext cx="4724401" cy="100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010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Distance Traveled by Integration</a:t>
            </a:r>
            <a:endParaRPr lang="en-US" dirty="0"/>
          </a:p>
        </p:txBody>
      </p:sp>
      <p:sp>
        <p:nvSpPr>
          <p:cNvPr id="3" name="Content Placeholder 2"/>
          <p:cNvSpPr>
            <a:spLocks noGrp="1"/>
          </p:cNvSpPr>
          <p:nvPr>
            <p:ph idx="1"/>
          </p:nvPr>
        </p:nvSpPr>
        <p:spPr>
          <a:xfrm>
            <a:off x="1009443" y="1807361"/>
            <a:ext cx="7125112" cy="4593439"/>
          </a:xfrm>
        </p:spPr>
        <p:txBody>
          <a:bodyPr>
            <a:normAutofit fontScale="92500"/>
          </a:bodyPr>
          <a:lstStyle/>
          <a:p>
            <a:r>
              <a:rPr lang="en-US" sz="2200" dirty="0" smtClean="0"/>
              <a:t>Distance traveled is different than displacement because it is the </a:t>
            </a:r>
            <a:r>
              <a:rPr lang="en-US" sz="2200" dirty="0" smtClean="0">
                <a:solidFill>
                  <a:srgbClr val="FF0000"/>
                </a:solidFill>
              </a:rPr>
              <a:t>total of all of the distances traveled in both positive and negative directions</a:t>
            </a:r>
            <a:r>
              <a:rPr lang="en-US" sz="2200" dirty="0" smtClean="0"/>
              <a:t>.</a:t>
            </a:r>
          </a:p>
          <a:p>
            <a:r>
              <a:rPr lang="en-US" sz="2200" dirty="0" smtClean="0"/>
              <a:t>Therefore, we must integrate the absolute value of the velocity function:</a:t>
            </a:r>
          </a:p>
          <a:p>
            <a:endParaRPr lang="en-US" sz="2200" dirty="0"/>
          </a:p>
          <a:p>
            <a:endParaRPr lang="en-US" sz="2200" dirty="0" smtClean="0"/>
          </a:p>
          <a:p>
            <a:endParaRPr lang="en-US" sz="2200" dirty="0" smtClean="0"/>
          </a:p>
          <a:p>
            <a:r>
              <a:rPr lang="en-US" sz="2200" dirty="0" smtClean="0"/>
              <a:t>NOTE:  Integrating velocity over a time interval produces displacement, and integrating speed over a time produces distance traveled.</a:t>
            </a:r>
            <a:endParaRPr lang="en-US" sz="22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0"/>
            <a:ext cx="4686300" cy="13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5572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16184"/>
            <a:ext cx="6781800" cy="523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7400" y="2971800"/>
            <a:ext cx="2438400" cy="646331"/>
          </a:xfrm>
          <a:prstGeom prst="rect">
            <a:avLst/>
          </a:prstGeom>
          <a:noFill/>
        </p:spPr>
        <p:txBody>
          <a:bodyPr wrap="square" rtlCol="0">
            <a:spAutoFit/>
          </a:bodyPr>
          <a:lstStyle/>
          <a:p>
            <a:r>
              <a:rPr lang="en-US" dirty="0" smtClean="0">
                <a:solidFill>
                  <a:srgbClr val="FFFF00"/>
                </a:solidFill>
              </a:rPr>
              <a:t>Use a and b as given in question.</a:t>
            </a:r>
            <a:endParaRPr lang="en-US" dirty="0">
              <a:solidFill>
                <a:srgbClr val="FFFF00"/>
              </a:solidFill>
            </a:endParaRPr>
          </a:p>
        </p:txBody>
      </p:sp>
      <p:sp>
        <p:nvSpPr>
          <p:cNvPr id="5" name="TextBox 4"/>
          <p:cNvSpPr txBox="1"/>
          <p:nvPr/>
        </p:nvSpPr>
        <p:spPr>
          <a:xfrm>
            <a:off x="6172200" y="4648200"/>
            <a:ext cx="2133600" cy="2031325"/>
          </a:xfrm>
          <a:prstGeom prst="rect">
            <a:avLst/>
          </a:prstGeom>
          <a:noFill/>
        </p:spPr>
        <p:txBody>
          <a:bodyPr wrap="square" rtlCol="0">
            <a:spAutoFit/>
          </a:bodyPr>
          <a:lstStyle/>
          <a:p>
            <a:r>
              <a:rPr lang="en-US" dirty="0" smtClean="0">
                <a:solidFill>
                  <a:srgbClr val="FFFF00"/>
                </a:solidFill>
              </a:rPr>
              <a:t>First determine where the particle turns around, then use Theorem 5.5.5 to break into parts.</a:t>
            </a:r>
            <a:endParaRPr lang="en-US" dirty="0">
              <a:solidFill>
                <a:srgbClr val="FFFF00"/>
              </a:solidFill>
            </a:endParaRPr>
          </a:p>
        </p:txBody>
      </p:sp>
    </p:spTree>
    <p:extLst>
      <p:ext uri="{BB962C8B-B14F-4D97-AF65-F5344CB8AC3E}">
        <p14:creationId xmlns:p14="http://schemas.microsoft.com/office/powerpoint/2010/main" val="25976239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the Velocity vs. Time Curve</a:t>
            </a:r>
            <a:endParaRPr lang="en-US" dirty="0"/>
          </a:p>
        </p:txBody>
      </p:sp>
      <p:sp>
        <p:nvSpPr>
          <p:cNvPr id="3" name="Content Placeholder 2"/>
          <p:cNvSpPr>
            <a:spLocks noGrp="1"/>
          </p:cNvSpPr>
          <p:nvPr>
            <p:ph idx="1"/>
          </p:nvPr>
        </p:nvSpPr>
        <p:spPr/>
        <p:txBody>
          <a:bodyPr>
            <a:normAutofit/>
          </a:bodyPr>
          <a:lstStyle/>
          <a:p>
            <a:endParaRPr lang="en-US" sz="2200" dirty="0"/>
          </a:p>
          <a:p>
            <a:r>
              <a:rPr lang="en-US" sz="2200" dirty="0" smtClean="0"/>
              <a:t>As you  hopefully saw in the last example, the integral is the </a:t>
            </a:r>
            <a:r>
              <a:rPr lang="en-US" sz="2200" dirty="0" smtClean="0">
                <a:solidFill>
                  <a:srgbClr val="FF0000"/>
                </a:solidFill>
              </a:rPr>
              <a:t>“net signed area” </a:t>
            </a:r>
            <a:r>
              <a:rPr lang="en-US" sz="2200" dirty="0" smtClean="0"/>
              <a:t>under the velocity curve v(t) between time zero t</a:t>
            </a:r>
            <a:r>
              <a:rPr lang="en-US" sz="2200" baseline="-25000" dirty="0" smtClean="0"/>
              <a:t>0</a:t>
            </a:r>
            <a:r>
              <a:rPr lang="en-US" sz="2200" dirty="0" smtClean="0"/>
              <a:t> and time one t</a:t>
            </a:r>
            <a:r>
              <a:rPr lang="en-US" sz="2200" baseline="-25000" dirty="0" smtClean="0"/>
              <a:t>1 </a:t>
            </a:r>
            <a:r>
              <a:rPr lang="en-US" sz="2200" dirty="0" smtClean="0"/>
              <a:t>(see graph on next slide) which gives you </a:t>
            </a:r>
            <a:r>
              <a:rPr lang="en-US" sz="2200" dirty="0" smtClean="0">
                <a:solidFill>
                  <a:srgbClr val="FF0000"/>
                </a:solidFill>
              </a:rPr>
              <a:t>displacement</a:t>
            </a:r>
            <a:r>
              <a:rPr lang="en-US" sz="2200" dirty="0" smtClean="0"/>
              <a:t>.</a:t>
            </a:r>
          </a:p>
          <a:p>
            <a:pPr marL="0" indent="0">
              <a:buNone/>
            </a:pPr>
            <a:endParaRPr lang="en-US" sz="2200" dirty="0" smtClean="0"/>
          </a:p>
          <a:p>
            <a:r>
              <a:rPr lang="en-US" sz="2200" dirty="0" smtClean="0"/>
              <a:t>The </a:t>
            </a:r>
            <a:r>
              <a:rPr lang="en-US" sz="2200" dirty="0" smtClean="0">
                <a:solidFill>
                  <a:srgbClr val="FF0000"/>
                </a:solidFill>
              </a:rPr>
              <a:t>“total area” </a:t>
            </a:r>
            <a:r>
              <a:rPr lang="en-US" sz="2200" dirty="0" smtClean="0"/>
              <a:t>under v(t) between those times gives you </a:t>
            </a:r>
            <a:r>
              <a:rPr lang="en-US" sz="2200" dirty="0" smtClean="0">
                <a:solidFill>
                  <a:srgbClr val="FF0000"/>
                </a:solidFill>
              </a:rPr>
              <a:t>distance traveled</a:t>
            </a:r>
            <a:r>
              <a:rPr lang="en-US" sz="2200" dirty="0" smtClean="0"/>
              <a:t>.</a:t>
            </a:r>
            <a:endParaRPr lang="en-US" sz="2200" dirty="0"/>
          </a:p>
        </p:txBody>
      </p:sp>
    </p:spTree>
    <p:extLst>
      <p:ext uri="{BB962C8B-B14F-4D97-AF65-F5344CB8AC3E}">
        <p14:creationId xmlns:p14="http://schemas.microsoft.com/office/powerpoint/2010/main" val="3727159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Traveled vs. Displacement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6629400" cy="499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0" y="4816772"/>
            <a:ext cx="4038600" cy="646331"/>
          </a:xfrm>
          <a:prstGeom prst="rect">
            <a:avLst/>
          </a:prstGeom>
          <a:noFill/>
        </p:spPr>
        <p:txBody>
          <a:bodyPr wrap="square" rtlCol="0">
            <a:spAutoFit/>
          </a:bodyPr>
          <a:lstStyle/>
          <a:p>
            <a:r>
              <a:rPr lang="en-US" dirty="0" smtClean="0">
                <a:solidFill>
                  <a:srgbClr val="FF0000"/>
                </a:solidFill>
              </a:rPr>
              <a:t>Notice the sign change on A</a:t>
            </a:r>
            <a:r>
              <a:rPr lang="en-US" baseline="-25000" dirty="0" smtClean="0">
                <a:solidFill>
                  <a:srgbClr val="FF0000"/>
                </a:solidFill>
              </a:rPr>
              <a:t>2 </a:t>
            </a:r>
            <a:r>
              <a:rPr lang="en-US" dirty="0" smtClean="0">
                <a:solidFill>
                  <a:srgbClr val="FF0000"/>
                </a:solidFill>
              </a:rPr>
              <a:t>for distance traveled.</a:t>
            </a:r>
            <a:endParaRPr lang="en-US" baseline="-25000" dirty="0">
              <a:solidFill>
                <a:srgbClr val="FF0000"/>
              </a:solidFill>
            </a:endParaRPr>
          </a:p>
        </p:txBody>
      </p:sp>
      <p:cxnSp>
        <p:nvCxnSpPr>
          <p:cNvPr id="6" name="Straight Arrow Connector 5"/>
          <p:cNvCxnSpPr/>
          <p:nvPr/>
        </p:nvCxnSpPr>
        <p:spPr>
          <a:xfrm>
            <a:off x="2209800" y="5434405"/>
            <a:ext cx="0" cy="304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6192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25113" cy="924475"/>
          </a:xfrm>
        </p:spPr>
        <p:txBody>
          <a:bodyPr/>
          <a:lstStyle/>
          <a:p>
            <a:r>
              <a:rPr lang="en-US" dirty="0" smtClean="0"/>
              <a:t>Constant Acceleration</a:t>
            </a:r>
            <a:endParaRPr lang="en-US" dirty="0"/>
          </a:p>
        </p:txBody>
      </p:sp>
      <p:sp>
        <p:nvSpPr>
          <p:cNvPr id="3" name="Content Placeholder 2"/>
          <p:cNvSpPr>
            <a:spLocks noGrp="1"/>
          </p:cNvSpPr>
          <p:nvPr>
            <p:ph idx="1"/>
          </p:nvPr>
        </p:nvSpPr>
        <p:spPr>
          <a:xfrm>
            <a:off x="228600" y="1138786"/>
            <a:ext cx="7924800" cy="5566814"/>
          </a:xfrm>
        </p:spPr>
        <p:txBody>
          <a:bodyPr>
            <a:normAutofit fontScale="92500" lnSpcReduction="10000"/>
          </a:bodyPr>
          <a:lstStyle/>
          <a:p>
            <a:r>
              <a:rPr lang="en-US" sz="2100" dirty="0" smtClean="0">
                <a:solidFill>
                  <a:srgbClr val="FF0000"/>
                </a:solidFill>
              </a:rPr>
              <a:t>When acceleration is constant, we can work backwards to find formulas for position and velocity as long as we know the position and velocity at some point in time.</a:t>
            </a:r>
          </a:p>
          <a:p>
            <a:r>
              <a:rPr lang="en-US" u="sng" dirty="0" smtClean="0"/>
              <a:t>Example</a:t>
            </a:r>
            <a:r>
              <a:rPr lang="en-US" dirty="0" smtClean="0"/>
              <a:t>:  Suppose that an intergalactic spacecraft uses a sail and the “solar wind” to produce a constant acceleration of 0.032 m/s</a:t>
            </a:r>
            <a:r>
              <a:rPr lang="en-US" baseline="30000" dirty="0" smtClean="0"/>
              <a:t>2</a:t>
            </a:r>
            <a:r>
              <a:rPr lang="en-US" dirty="0" smtClean="0"/>
              <a:t> (a = .032).  Assuming that the spacecraft has a velocity of 10,000 m/s (v(0) = 10,000) when the said is first raised, how far will the spacecraft travel in 1 hour?	</a:t>
            </a:r>
          </a:p>
          <a:p>
            <a:r>
              <a:rPr lang="en-US" dirty="0" smtClean="0">
                <a:solidFill>
                  <a:srgbClr val="FFFF00"/>
                </a:solidFill>
              </a:rPr>
              <a:t>NOTE: s(0) = 0</a:t>
            </a:r>
          </a:p>
          <a:p>
            <a:r>
              <a:rPr lang="en-US" dirty="0" smtClean="0"/>
              <a:t>Remember:</a:t>
            </a:r>
          </a:p>
          <a:p>
            <a:r>
              <a:rPr lang="en-US" dirty="0" smtClean="0"/>
              <a:t>Therefore, v(t) = .032t + C which is the integral of </a:t>
            </a:r>
            <a:r>
              <a:rPr lang="en-US" dirty="0" err="1" smtClean="0"/>
              <a:t>accel</a:t>
            </a:r>
            <a:r>
              <a:rPr lang="en-US" dirty="0" smtClean="0"/>
              <a:t>.</a:t>
            </a:r>
          </a:p>
          <a:p>
            <a:pPr marL="0" indent="0">
              <a:buNone/>
            </a:pPr>
            <a:r>
              <a:rPr lang="en-US" dirty="0"/>
              <a:t>	</a:t>
            </a:r>
            <a:r>
              <a:rPr lang="en-US" dirty="0" smtClean="0"/>
              <a:t>	    10,000 = .032 (0) + C		so C = 10,000 gives </a:t>
            </a:r>
          </a:p>
          <a:p>
            <a:pPr marL="0" indent="0">
              <a:buNone/>
            </a:pPr>
            <a:r>
              <a:rPr lang="en-US" dirty="0" smtClean="0"/>
              <a:t>			</a:t>
            </a:r>
            <a:r>
              <a:rPr lang="en-US" dirty="0"/>
              <a:t> </a:t>
            </a:r>
            <a:r>
              <a:rPr lang="en-US" dirty="0" smtClean="0"/>
              <a:t>  v(t) = .032t + 10,000	and</a:t>
            </a:r>
          </a:p>
          <a:p>
            <a:pPr marL="0" indent="0">
              <a:buNone/>
            </a:pPr>
            <a:r>
              <a:rPr lang="en-US" dirty="0"/>
              <a:t>	</a:t>
            </a:r>
            <a:r>
              <a:rPr lang="en-US" dirty="0" smtClean="0"/>
              <a:t>		   s(t) = .032t</a:t>
            </a:r>
            <a:r>
              <a:rPr lang="en-US" baseline="30000" dirty="0" smtClean="0"/>
              <a:t>2</a:t>
            </a:r>
            <a:r>
              <a:rPr lang="en-US" dirty="0" smtClean="0"/>
              <a:t>/2 + 10,000t + C</a:t>
            </a:r>
            <a:r>
              <a:rPr lang="en-US" baseline="-25000" dirty="0" smtClean="0"/>
              <a:t>2</a:t>
            </a:r>
            <a:r>
              <a:rPr lang="en-US" dirty="0" smtClean="0"/>
              <a:t> the integral of v(t)</a:t>
            </a:r>
          </a:p>
          <a:p>
            <a:pPr marL="0" indent="0">
              <a:buNone/>
            </a:pPr>
            <a:r>
              <a:rPr lang="en-US" dirty="0" smtClean="0"/>
              <a:t>			      0 = .016(0)</a:t>
            </a:r>
            <a:r>
              <a:rPr lang="en-US" baseline="30000" dirty="0" smtClean="0"/>
              <a:t>2</a:t>
            </a:r>
            <a:r>
              <a:rPr lang="en-US" dirty="0" smtClean="0"/>
              <a:t> + 10,000(0) + </a:t>
            </a:r>
            <a:r>
              <a:rPr lang="en-US" dirty="0"/>
              <a:t>C</a:t>
            </a:r>
            <a:r>
              <a:rPr lang="en-US" baseline="-25000" dirty="0"/>
              <a:t>2</a:t>
            </a:r>
            <a:r>
              <a:rPr lang="en-US" dirty="0" smtClean="0"/>
              <a:t> so </a:t>
            </a:r>
            <a:r>
              <a:rPr lang="en-US" dirty="0"/>
              <a:t>C</a:t>
            </a:r>
            <a:r>
              <a:rPr lang="en-US" baseline="-25000" dirty="0"/>
              <a:t>2</a:t>
            </a:r>
            <a:r>
              <a:rPr lang="en-US" dirty="0" smtClean="0"/>
              <a:t> = 0 gives</a:t>
            </a:r>
          </a:p>
          <a:p>
            <a:pPr marL="0" indent="0">
              <a:buNone/>
            </a:pPr>
            <a:r>
              <a:rPr lang="en-US" dirty="0" smtClean="0"/>
              <a:t>			   s(t) = .016t</a:t>
            </a:r>
            <a:r>
              <a:rPr lang="en-US" baseline="30000" dirty="0" smtClean="0"/>
              <a:t>2</a:t>
            </a:r>
            <a:r>
              <a:rPr lang="en-US" dirty="0" smtClean="0"/>
              <a:t> +10,000t and since 1 hour = 3600 sec</a:t>
            </a:r>
          </a:p>
          <a:p>
            <a:pPr marL="0" indent="0">
              <a:buNone/>
            </a:pPr>
            <a:r>
              <a:rPr lang="en-US" dirty="0" smtClean="0"/>
              <a:t> s(3600) = .016(3600)</a:t>
            </a:r>
            <a:r>
              <a:rPr lang="en-US" baseline="30000" dirty="0" smtClean="0"/>
              <a:t>2</a:t>
            </a:r>
            <a:r>
              <a:rPr lang="en-US" dirty="0" smtClean="0"/>
              <a:t> + 10,000(3600) is </a:t>
            </a:r>
            <a:r>
              <a:rPr lang="en-US" dirty="0" err="1" smtClean="0"/>
              <a:t>apprx</a:t>
            </a:r>
            <a:r>
              <a:rPr lang="en-US" dirty="0" smtClean="0"/>
              <a:t> 36,200,000 meters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748944"/>
            <a:ext cx="5051612" cy="34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68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Case of Constant Acceleration</a:t>
            </a:r>
            <a:endParaRPr lang="en-US" dirty="0"/>
          </a:p>
        </p:txBody>
      </p:sp>
      <p:sp>
        <p:nvSpPr>
          <p:cNvPr id="3" name="Content Placeholder 2"/>
          <p:cNvSpPr>
            <a:spLocks noGrp="1"/>
          </p:cNvSpPr>
          <p:nvPr>
            <p:ph idx="1"/>
          </p:nvPr>
        </p:nvSpPr>
        <p:spPr>
          <a:xfrm>
            <a:off x="990600" y="1676400"/>
            <a:ext cx="7125112" cy="4051437"/>
          </a:xfrm>
        </p:spPr>
        <p:txBody>
          <a:bodyPr>
            <a:normAutofit/>
          </a:bodyPr>
          <a:lstStyle/>
          <a:p>
            <a:r>
              <a:rPr lang="en-US" sz="2200" dirty="0" smtClean="0"/>
              <a:t>We can use the same method from the previous example to find general formulas for velocity and position when acceleration is constant by integrating acceleration:</a:t>
            </a:r>
          </a:p>
          <a:p>
            <a:endParaRPr lang="en-US" sz="2200" dirty="0"/>
          </a:p>
          <a:p>
            <a:endParaRPr lang="en-US" sz="2200" dirty="0" smtClean="0"/>
          </a:p>
          <a:p>
            <a:endParaRPr lang="en-US" sz="2200" dirty="0"/>
          </a:p>
          <a:p>
            <a:endParaRPr lang="en-US" sz="2200" dirty="0" smtClean="0"/>
          </a:p>
          <a:p>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73911"/>
            <a:ext cx="7010400" cy="351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5-Point Star 3"/>
          <p:cNvSpPr/>
          <p:nvPr/>
        </p:nvSpPr>
        <p:spPr>
          <a:xfrm>
            <a:off x="5219700" y="4541520"/>
            <a:ext cx="3810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5-Point Star 5"/>
          <p:cNvSpPr/>
          <p:nvPr/>
        </p:nvSpPr>
        <p:spPr>
          <a:xfrm>
            <a:off x="5461747" y="6400800"/>
            <a:ext cx="3810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49470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533400"/>
            <a:ext cx="7125113" cy="924475"/>
          </a:xfrm>
        </p:spPr>
        <p:txBody>
          <a:bodyPr/>
          <a:lstStyle/>
          <a:p>
            <a:r>
              <a:rPr lang="en-US" dirty="0"/>
              <a:t>Confirming A’ = f(x) Using Geometry Examples</a:t>
            </a:r>
          </a:p>
        </p:txBody>
      </p:sp>
      <p:sp>
        <p:nvSpPr>
          <p:cNvPr id="3" name="Content Placeholder 2"/>
          <p:cNvSpPr>
            <a:spLocks noGrp="1"/>
          </p:cNvSpPr>
          <p:nvPr>
            <p:ph idx="1"/>
          </p:nvPr>
        </p:nvSpPr>
        <p:spPr>
          <a:xfrm>
            <a:off x="218252" y="2802977"/>
            <a:ext cx="7125112" cy="4051437"/>
          </a:xfrm>
        </p:spPr>
        <p:txBody>
          <a:bodyPr>
            <a:normAutofit/>
          </a:bodyPr>
          <a:lstStyle/>
          <a:p>
            <a:r>
              <a:rPr lang="en-US" sz="2000" dirty="0"/>
              <a:t>Example 1:  Find the area A(x) between the graph of f(x</a:t>
            </a:r>
            <a:r>
              <a:rPr lang="en-US" sz="2000" dirty="0" smtClean="0"/>
              <a:t>)=x+1 </a:t>
            </a:r>
            <a:r>
              <a:rPr lang="en-US" sz="2000" dirty="0"/>
              <a:t>and the interval [-1,x] and find the derivative A’(x) of this area function.</a:t>
            </a:r>
          </a:p>
          <a:p>
            <a:r>
              <a:rPr lang="en-US" sz="2000" dirty="0"/>
              <a:t>As you can see from looking at the graph, the area is a </a:t>
            </a:r>
            <a:r>
              <a:rPr lang="en-US" sz="2000" dirty="0" smtClean="0"/>
              <a:t>triangle </a:t>
            </a:r>
            <a:r>
              <a:rPr lang="en-US" sz="2000" dirty="0"/>
              <a:t>and </a:t>
            </a:r>
            <a:r>
              <a:rPr lang="en-US" sz="2000" dirty="0" smtClean="0"/>
              <a:t>area </a:t>
            </a:r>
            <a:r>
              <a:rPr lang="en-US" sz="2000" dirty="0"/>
              <a:t>A(x</a:t>
            </a:r>
            <a:r>
              <a:rPr lang="en-US" sz="2000" dirty="0" smtClean="0"/>
              <a:t>)=(1/2)base*height</a:t>
            </a:r>
            <a:r>
              <a:rPr lang="en-US" sz="2000" dirty="0"/>
              <a:t>.</a:t>
            </a:r>
          </a:p>
          <a:p>
            <a:r>
              <a:rPr lang="en-US" sz="2000" dirty="0"/>
              <a:t>A(x</a:t>
            </a:r>
            <a:r>
              <a:rPr lang="en-US" sz="2000" dirty="0" smtClean="0"/>
              <a:t>)=(</a:t>
            </a:r>
            <a:r>
              <a:rPr lang="en-US" sz="2000" dirty="0"/>
              <a:t>1/2</a:t>
            </a:r>
            <a:r>
              <a:rPr lang="en-US" sz="2000" dirty="0" smtClean="0"/>
              <a:t>)(</a:t>
            </a:r>
            <a:r>
              <a:rPr lang="en-US" sz="2000" dirty="0"/>
              <a:t>x-(-1</a:t>
            </a:r>
            <a:r>
              <a:rPr lang="en-US" sz="2000" dirty="0" smtClean="0"/>
              <a:t>))(x+1)=(</a:t>
            </a:r>
            <a:r>
              <a:rPr lang="en-US" sz="2000" dirty="0"/>
              <a:t>1/2)</a:t>
            </a:r>
            <a:r>
              <a:rPr lang="en-US" sz="2000" dirty="0" smtClean="0"/>
              <a:t>(</a:t>
            </a:r>
            <a:r>
              <a:rPr lang="en-US" sz="2000" dirty="0"/>
              <a:t>x+1</a:t>
            </a:r>
            <a:r>
              <a:rPr lang="en-US" sz="2000" dirty="0" smtClean="0"/>
              <a:t>)(x+1)</a:t>
            </a:r>
          </a:p>
          <a:p>
            <a:pPr marL="0" indent="0">
              <a:buNone/>
            </a:pPr>
            <a:r>
              <a:rPr lang="en-US" sz="2000" dirty="0"/>
              <a:t>	</a:t>
            </a:r>
            <a:r>
              <a:rPr lang="en-US" sz="2000" dirty="0" smtClean="0"/>
              <a:t>						=(1/2) x</a:t>
            </a:r>
            <a:r>
              <a:rPr lang="en-US" sz="2000" baseline="30000" dirty="0" smtClean="0"/>
              <a:t>2</a:t>
            </a:r>
            <a:r>
              <a:rPr lang="en-US" sz="2000" dirty="0" smtClean="0"/>
              <a:t> + x + 1/2</a:t>
            </a:r>
          </a:p>
          <a:p>
            <a:r>
              <a:rPr lang="en-US" sz="2000" dirty="0" smtClean="0"/>
              <a:t>The </a:t>
            </a:r>
            <a:r>
              <a:rPr lang="en-US" sz="2000" dirty="0"/>
              <a:t>derivative of the area function above </a:t>
            </a:r>
            <a:r>
              <a:rPr lang="en-US" sz="2000" dirty="0" smtClean="0"/>
              <a:t>is </a:t>
            </a:r>
          </a:p>
          <a:p>
            <a:pPr marL="0" indent="0">
              <a:buNone/>
            </a:pPr>
            <a:r>
              <a:rPr lang="en-US" sz="2000" dirty="0"/>
              <a:t>	</a:t>
            </a:r>
            <a:r>
              <a:rPr lang="en-US" sz="2000" dirty="0" smtClean="0"/>
              <a:t>A</a:t>
            </a:r>
            <a:r>
              <a:rPr lang="en-US" sz="2000" dirty="0"/>
              <a:t>’(x) = </a:t>
            </a:r>
            <a:r>
              <a:rPr lang="en-US" sz="2000" dirty="0" smtClean="0"/>
              <a:t>x+1 </a:t>
            </a:r>
            <a:r>
              <a:rPr lang="en-US" sz="2000" dirty="0"/>
              <a:t>which is equal to the original </a:t>
            </a:r>
            <a:r>
              <a:rPr lang="en-US" sz="2000" dirty="0" smtClean="0"/>
              <a:t>f(x).</a:t>
            </a:r>
            <a:endParaRPr lang="en-US" sz="2000" dirty="0"/>
          </a:p>
          <a:p>
            <a:r>
              <a:rPr lang="en-US" sz="2000" dirty="0"/>
              <a:t>Therefore, A’(x) = f(x).</a:t>
            </a:r>
          </a:p>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
            <a:ext cx="3111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5876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Free-Fall Model</a:t>
            </a:r>
            <a:endParaRPr lang="en-US" dirty="0"/>
          </a:p>
        </p:txBody>
      </p:sp>
      <p:sp>
        <p:nvSpPr>
          <p:cNvPr id="3" name="Content Placeholder 2"/>
          <p:cNvSpPr>
            <a:spLocks noGrp="1"/>
          </p:cNvSpPr>
          <p:nvPr>
            <p:ph idx="1"/>
          </p:nvPr>
        </p:nvSpPr>
        <p:spPr>
          <a:xfrm>
            <a:off x="685800" y="1807361"/>
            <a:ext cx="7448755" cy="4669639"/>
          </a:xfrm>
        </p:spPr>
        <p:txBody>
          <a:bodyPr>
            <a:normAutofit fontScale="92500" lnSpcReduction="10000"/>
          </a:bodyPr>
          <a:lstStyle/>
          <a:p>
            <a:r>
              <a:rPr lang="en-US" sz="2200" dirty="0" smtClean="0"/>
              <a:t>Motion that occurs when an object near the Earth is imparted some initial velocity (up or down) and thereafter moves along a vertical line is called free-fall motion.</a:t>
            </a:r>
          </a:p>
          <a:p>
            <a:r>
              <a:rPr lang="en-US" sz="2200" dirty="0" smtClean="0"/>
              <a:t>We assume the only force acting on the object is the Earth’s gravity which is constant (when sufficiently close to Earth).  NOTE:  We are disregarding air resistance and gravitational pull from the moon, etc. for now.</a:t>
            </a:r>
          </a:p>
          <a:p>
            <a:r>
              <a:rPr lang="en-US" sz="2200" dirty="0" smtClean="0"/>
              <a:t>A particle with free-fall motion has constant acceleration in the downward direction (</a:t>
            </a:r>
            <a:r>
              <a:rPr lang="en-US" sz="2200" dirty="0" smtClean="0">
                <a:solidFill>
                  <a:srgbClr val="FF0000"/>
                </a:solidFill>
              </a:rPr>
              <a:t>9.8 meters/second</a:t>
            </a:r>
            <a:r>
              <a:rPr lang="en-US" sz="2200" baseline="30000" dirty="0" smtClean="0">
                <a:solidFill>
                  <a:srgbClr val="FF0000"/>
                </a:solidFill>
              </a:rPr>
              <a:t>2</a:t>
            </a:r>
            <a:r>
              <a:rPr lang="en-US" sz="2200" dirty="0" smtClean="0">
                <a:solidFill>
                  <a:srgbClr val="FF0000"/>
                </a:solidFill>
              </a:rPr>
              <a:t> or 32 feet/second</a:t>
            </a:r>
            <a:r>
              <a:rPr lang="en-US" sz="2200" baseline="30000" dirty="0" smtClean="0">
                <a:solidFill>
                  <a:srgbClr val="FF0000"/>
                </a:solidFill>
              </a:rPr>
              <a:t>2</a:t>
            </a:r>
            <a:r>
              <a:rPr lang="en-US" sz="2200" dirty="0" smtClean="0"/>
              <a:t>).</a:t>
            </a:r>
          </a:p>
          <a:p>
            <a:r>
              <a:rPr lang="en-US" sz="2200" dirty="0" smtClean="0"/>
              <a:t>Therefore, the formulas developed on the previous slide apply and </a:t>
            </a:r>
            <a:r>
              <a:rPr lang="en-US" sz="2200" dirty="0" smtClean="0">
                <a:solidFill>
                  <a:srgbClr val="FF0000"/>
                </a:solidFill>
              </a:rPr>
              <a:t>a = -acceleration due to gravity (g).</a:t>
            </a:r>
            <a:endParaRPr lang="en-US" sz="2200" dirty="0">
              <a:solidFill>
                <a:srgbClr val="FF0000"/>
              </a:solidFill>
            </a:endParaRPr>
          </a:p>
        </p:txBody>
      </p:sp>
    </p:spTree>
    <p:extLst>
      <p:ext uri="{BB962C8B-B14F-4D97-AF65-F5344CB8AC3E}">
        <p14:creationId xmlns:p14="http://schemas.microsoft.com/office/powerpoint/2010/main" val="38182826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780984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37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a:bodyPr>
          <a:lstStyle/>
          <a:p>
            <a:r>
              <a:rPr lang="en-US" sz="2200" dirty="0" smtClean="0"/>
              <a:t>There are examples on page 381 that my be helpful.</a:t>
            </a:r>
          </a:p>
          <a:p>
            <a:endParaRPr lang="en-US" sz="2200" dirty="0" smtClean="0"/>
          </a:p>
          <a:p>
            <a:r>
              <a:rPr lang="en-US" sz="2200" dirty="0" smtClean="0"/>
              <a:t>They are similar to the spacecraft example, but include gravity.</a:t>
            </a:r>
            <a:endParaRPr lang="en-US" sz="2200" dirty="0"/>
          </a:p>
        </p:txBody>
      </p:sp>
    </p:spTree>
    <p:extLst>
      <p:ext uri="{BB962C8B-B14F-4D97-AF65-F5344CB8AC3E}">
        <p14:creationId xmlns:p14="http://schemas.microsoft.com/office/powerpoint/2010/main" val="4117206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******MISSING******* 5.8</a:t>
            </a:r>
            <a:endParaRPr lang="en-US" dirty="0"/>
          </a:p>
        </p:txBody>
      </p:sp>
      <p:sp>
        <p:nvSpPr>
          <p:cNvPr id="3" name="Content Placeholder 2"/>
          <p:cNvSpPr>
            <a:spLocks noGrp="1"/>
          </p:cNvSpPr>
          <p:nvPr>
            <p:ph idx="1"/>
          </p:nvPr>
        </p:nvSpPr>
        <p:spPr/>
        <p:txBody>
          <a:bodyPr/>
          <a:lstStyle/>
          <a:p>
            <a:r>
              <a:rPr lang="en-US" dirty="0" smtClean="0">
                <a:solidFill>
                  <a:srgbClr val="FF0000"/>
                </a:solidFill>
              </a:rPr>
              <a:t>NOTE:  SECTION 5.8 IS MISSING.  FINISH NOTES AND PUT IT HERE</a:t>
            </a:r>
            <a:r>
              <a:rPr lang="en-US" dirty="0" smtClean="0">
                <a:solidFill>
                  <a:srgbClr val="FF0000"/>
                </a:solidFill>
              </a:rPr>
              <a:t>.</a:t>
            </a:r>
          </a:p>
          <a:p>
            <a:r>
              <a:rPr lang="en-US" dirty="0" smtClean="0">
                <a:solidFill>
                  <a:srgbClr val="FF0000"/>
                </a:solidFill>
              </a:rPr>
              <a:t>Sorry, I did not have time.  We will go over 5.8 soon </a:t>
            </a:r>
            <a:r>
              <a:rPr lang="en-US" smtClean="0">
                <a:solidFill>
                  <a:srgbClr val="FF0000"/>
                </a:solidFill>
              </a:rPr>
              <a:t>in class.</a:t>
            </a:r>
            <a:endParaRPr lang="en-US" dirty="0">
              <a:solidFill>
                <a:srgbClr val="FF0000"/>
              </a:solidFill>
            </a:endParaRPr>
          </a:p>
        </p:txBody>
      </p:sp>
    </p:spTree>
    <p:extLst>
      <p:ext uri="{BB962C8B-B14F-4D97-AF65-F5344CB8AC3E}">
        <p14:creationId xmlns:p14="http://schemas.microsoft.com/office/powerpoint/2010/main" val="4092534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Methods for Making Substitutions in Definite Integrals</a:t>
            </a:r>
            <a:endParaRPr lang="en-US" dirty="0"/>
          </a:p>
        </p:txBody>
      </p:sp>
      <p:sp>
        <p:nvSpPr>
          <p:cNvPr id="3" name="Content Placeholder 2"/>
          <p:cNvSpPr>
            <a:spLocks noGrp="1"/>
          </p:cNvSpPr>
          <p:nvPr>
            <p:ph idx="1"/>
          </p:nvPr>
        </p:nvSpPr>
        <p:spPr/>
        <p:txBody>
          <a:bodyPr/>
          <a:lstStyle/>
          <a:p>
            <a:r>
              <a:rPr lang="en-US" dirty="0" smtClean="0"/>
              <a:t>Method 1:  You can do the entire u-substitution process to get the integral, re-substitute the x portion back in for u, then use the given upper and lower limits of integration to evaluate the definite integral as we did previously:</a:t>
            </a:r>
          </a:p>
          <a:p>
            <a:endParaRPr lang="en-US" dirty="0" smtClean="0"/>
          </a:p>
          <a:p>
            <a:r>
              <a:rPr lang="en-US" dirty="0" smtClean="0"/>
              <a:t>Method 2:  You can start the u-substitution process and rewrite the entire integral in terms of u.  After that, you need to find u values that correspond to the given upper and lower limits of integration and evaluate the definite integral using those:</a:t>
            </a:r>
          </a:p>
          <a:p>
            <a:endParaRPr lang="en-US" dirty="0"/>
          </a:p>
          <a:p>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95600"/>
            <a:ext cx="30099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73606"/>
            <a:ext cx="8610600" cy="178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1147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pg</a:t>
            </a:r>
            <a:r>
              <a:rPr lang="en-US" dirty="0" smtClean="0"/>
              <a:t> 394 #40)</a:t>
            </a:r>
            <a:endParaRPr lang="en-US"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53888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10400" y="3048000"/>
            <a:ext cx="228600" cy="215444"/>
          </a:xfrm>
          <a:prstGeom prst="rect">
            <a:avLst/>
          </a:prstGeom>
          <a:noFill/>
        </p:spPr>
        <p:txBody>
          <a:bodyPr wrap="square" rtlCol="0">
            <a:spAutoFit/>
          </a:bodyPr>
          <a:lstStyle/>
          <a:p>
            <a:r>
              <a:rPr lang="en-US" sz="800" dirty="0">
                <a:solidFill>
                  <a:schemeClr val="bg1"/>
                </a:solidFill>
              </a:rPr>
              <a:t>2</a:t>
            </a:r>
          </a:p>
        </p:txBody>
      </p:sp>
    </p:spTree>
    <p:extLst>
      <p:ext uri="{BB962C8B-B14F-4D97-AF65-F5344CB8AC3E}">
        <p14:creationId xmlns:p14="http://schemas.microsoft.com/office/powerpoint/2010/main" val="1317322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pg</a:t>
            </a:r>
            <a:r>
              <a:rPr lang="en-US" dirty="0"/>
              <a:t> 394 #40</a:t>
            </a:r>
            <a:r>
              <a:rPr lang="en-US" dirty="0" smtClean="0"/>
              <a:t>) by changing the limits of integration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52599"/>
            <a:ext cx="7848600" cy="482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2275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 Between Natural Logarithms and Integrals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6705600" cy="314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487" y="1710466"/>
            <a:ext cx="241696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94" y="5181600"/>
            <a:ext cx="91059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596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and Differentiability</a:t>
            </a:r>
            <a:r>
              <a:rPr lang="en-US" dirty="0"/>
              <a:t/>
            </a:r>
            <a:br>
              <a:rPr lang="en-US" dirty="0"/>
            </a:br>
            <a:r>
              <a:rPr lang="en-US" dirty="0" smtClean="0"/>
              <a:t>Natural Logarithm Properties</a:t>
            </a:r>
            <a:endParaRPr lang="en-US" dirty="0"/>
          </a:p>
        </p:txBody>
      </p:sp>
      <p:sp>
        <p:nvSpPr>
          <p:cNvPr id="3" name="Content Placeholder 2"/>
          <p:cNvSpPr>
            <a:spLocks noGrp="1"/>
          </p:cNvSpPr>
          <p:nvPr>
            <p:ph idx="1"/>
          </p:nvPr>
        </p:nvSpPr>
        <p:spPr/>
        <p:txBody>
          <a:bodyPr>
            <a:normAutofit/>
          </a:bodyPr>
          <a:lstStyle/>
          <a:p>
            <a:r>
              <a:rPr lang="en-US" sz="2200" dirty="0" smtClean="0"/>
              <a:t>Please read the bottom half of page 397 and the top part of page 398 regarding the our previous assumption that e</a:t>
            </a:r>
            <a:r>
              <a:rPr lang="en-US" sz="2200" baseline="30000" dirty="0" smtClean="0"/>
              <a:t>x</a:t>
            </a:r>
            <a:r>
              <a:rPr lang="en-US" sz="2200" dirty="0" smtClean="0"/>
              <a:t> is continuous and the resulting properties of logarithms.</a:t>
            </a:r>
          </a:p>
          <a:p>
            <a:r>
              <a:rPr lang="en-US" sz="2200" dirty="0" smtClean="0"/>
              <a:t>Below are listed the product, quotient, and power properties from Algebra II and Pre-Calculus/Math Analysis in terms of the natural logarithm (proofs on pages 398-399):</a:t>
            </a:r>
          </a:p>
          <a:p>
            <a:endParaRPr lang="en-US" sz="2200" dirty="0"/>
          </a:p>
          <a:p>
            <a:endParaRPr lang="en-US" sz="2200" dirty="0" smtClean="0"/>
          </a:p>
          <a:p>
            <a:endParaRPr lang="en-US" sz="2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00600"/>
            <a:ext cx="874909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31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Domain, Range, and End Behavior of ln 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0575" y="4953000"/>
            <a:ext cx="7124700" cy="16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200650" cy="317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6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Rectangle Method and the </a:t>
            </a:r>
            <a:r>
              <a:rPr lang="en-US" dirty="0" err="1" smtClean="0"/>
              <a:t>Antiderivative</a:t>
            </a:r>
            <a:r>
              <a:rPr lang="en-US" dirty="0" smtClean="0"/>
              <a:t> Method Compared</a:t>
            </a:r>
            <a:endParaRPr lang="en-US" dirty="0"/>
          </a:p>
        </p:txBody>
      </p:sp>
      <p:sp>
        <p:nvSpPr>
          <p:cNvPr id="3" name="Content Placeholder 2"/>
          <p:cNvSpPr>
            <a:spLocks noGrp="1"/>
          </p:cNvSpPr>
          <p:nvPr>
            <p:ph idx="1"/>
          </p:nvPr>
        </p:nvSpPr>
        <p:spPr>
          <a:xfrm>
            <a:off x="533400" y="2286000"/>
            <a:ext cx="7125112" cy="4051437"/>
          </a:xfrm>
        </p:spPr>
        <p:txBody>
          <a:bodyPr/>
          <a:lstStyle/>
          <a:p>
            <a:r>
              <a:rPr lang="en-US" dirty="0" smtClean="0"/>
              <a:t>NOTE:  There is a third geometry example on page 320 with a different line, and the </a:t>
            </a:r>
            <a:r>
              <a:rPr lang="en-US" dirty="0" err="1" smtClean="0"/>
              <a:t>antiderivative</a:t>
            </a:r>
            <a:r>
              <a:rPr lang="en-US" dirty="0" smtClean="0"/>
              <a:t> method works for higher degree polynomial functions and more sophisticated functions.</a:t>
            </a:r>
          </a:p>
          <a:p>
            <a:r>
              <a:rPr lang="en-US" dirty="0" smtClean="0"/>
              <a:t>The rectangle method and the </a:t>
            </a:r>
            <a:r>
              <a:rPr lang="en-US" dirty="0" err="1" smtClean="0"/>
              <a:t>antiderivative</a:t>
            </a:r>
            <a:r>
              <a:rPr lang="en-US" dirty="0" smtClean="0"/>
              <a:t> method are very different approaches to solving the same problem of finding area.</a:t>
            </a:r>
          </a:p>
          <a:p>
            <a:r>
              <a:rPr lang="en-US" dirty="0" smtClean="0">
                <a:solidFill>
                  <a:srgbClr val="FF0000"/>
                </a:solidFill>
              </a:rPr>
              <a:t>The </a:t>
            </a:r>
            <a:r>
              <a:rPr lang="en-US" dirty="0" err="1" smtClean="0">
                <a:solidFill>
                  <a:srgbClr val="FF0000"/>
                </a:solidFill>
              </a:rPr>
              <a:t>antiderivative</a:t>
            </a:r>
            <a:r>
              <a:rPr lang="en-US" dirty="0" smtClean="0">
                <a:solidFill>
                  <a:srgbClr val="FF0000"/>
                </a:solidFill>
              </a:rPr>
              <a:t> method is usually quicker and more efficient.</a:t>
            </a:r>
          </a:p>
          <a:p>
            <a:r>
              <a:rPr lang="en-US" dirty="0" smtClean="0">
                <a:solidFill>
                  <a:srgbClr val="FF0000"/>
                </a:solidFill>
              </a:rPr>
              <a:t>The rectangle method makes more sense intuitively and we will use a similar method to find volume, length of a curve, surface area, etc.</a:t>
            </a:r>
          </a:p>
        </p:txBody>
      </p:sp>
    </p:spTree>
    <p:extLst>
      <p:ext uri="{BB962C8B-B14F-4D97-AF65-F5344CB8AC3E}">
        <p14:creationId xmlns:p14="http://schemas.microsoft.com/office/powerpoint/2010/main" val="12546804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and Derivative of e</a:t>
            </a:r>
            <a:r>
              <a:rPr lang="en-US" baseline="30000" dirty="0" smtClean="0"/>
              <a:t>x</a:t>
            </a:r>
            <a:endParaRPr lang="en-US" baseline="300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041" y="2209800"/>
            <a:ext cx="8953959" cy="89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 y="3733800"/>
            <a:ext cx="910565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595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Defined by Integrals</a:t>
            </a:r>
            <a:endParaRPr lang="en-US" dirty="0"/>
          </a:p>
        </p:txBody>
      </p:sp>
      <p:sp>
        <p:nvSpPr>
          <p:cNvPr id="3" name="Content Placeholder 2"/>
          <p:cNvSpPr>
            <a:spLocks noGrp="1"/>
          </p:cNvSpPr>
          <p:nvPr>
            <p:ph idx="1"/>
          </p:nvPr>
        </p:nvSpPr>
        <p:spPr>
          <a:xfrm>
            <a:off x="1009443" y="1807361"/>
            <a:ext cx="7125112" cy="4441039"/>
          </a:xfrm>
        </p:spPr>
        <p:txBody>
          <a:bodyPr>
            <a:normAutofit lnSpcReduction="10000"/>
          </a:bodyPr>
          <a:lstStyle/>
          <a:p>
            <a:r>
              <a:rPr lang="en-US" sz="2200" dirty="0" smtClean="0"/>
              <a:t>The functions we have dealt with so far this year are called elementary functions:  they include polynomial, rational, power, exponential, logarithmic, and trigonometric and all other functions that can be obtained from these by addition, subtraction, multiplication, division, root extraction, and composition.</a:t>
            </a:r>
          </a:p>
          <a:p>
            <a:r>
              <a:rPr lang="en-US" sz="2200" dirty="0" smtClean="0"/>
              <a:t>There are many important functions that do not fall into this “elementary function” category which often result from solving initial value/condition problems of this form:  </a:t>
            </a:r>
          </a:p>
          <a:p>
            <a:pPr marL="0" indent="0">
              <a:buNone/>
            </a:pPr>
            <a:r>
              <a:rPr lang="en-US" sz="2200" dirty="0"/>
              <a:t>	</a:t>
            </a:r>
            <a:r>
              <a:rPr lang="en-US" sz="2200" dirty="0" smtClean="0"/>
              <a:t>		</a:t>
            </a:r>
            <a:r>
              <a:rPr lang="en-US" sz="2000" dirty="0" err="1" smtClean="0"/>
              <a:t>dy</a:t>
            </a:r>
            <a:r>
              <a:rPr lang="en-US" sz="2000" dirty="0" smtClean="0"/>
              <a:t>/dx = f(x)		given y(x</a:t>
            </a:r>
            <a:r>
              <a:rPr lang="en-US" sz="2000" baseline="-25000" dirty="0" smtClean="0"/>
              <a:t>0</a:t>
            </a:r>
            <a:r>
              <a:rPr lang="en-US" sz="2000" dirty="0" smtClean="0"/>
              <a:t>) = y</a:t>
            </a:r>
            <a:r>
              <a:rPr lang="en-US" sz="2000" baseline="-25000" dirty="0" smtClean="0"/>
              <a:t>0</a:t>
            </a:r>
            <a:endParaRPr lang="en-US" sz="2000" baseline="-25000" dirty="0"/>
          </a:p>
        </p:txBody>
      </p:sp>
    </p:spTree>
    <p:extLst>
      <p:ext uri="{BB962C8B-B14F-4D97-AF65-F5344CB8AC3E}">
        <p14:creationId xmlns:p14="http://schemas.microsoft.com/office/powerpoint/2010/main" val="18887960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Functions Defined by Integrals</a:t>
            </a:r>
            <a:endParaRPr lang="en-US" dirty="0"/>
          </a:p>
        </p:txBody>
      </p:sp>
      <p:sp>
        <p:nvSpPr>
          <p:cNvPr id="3" name="Content Placeholder 2"/>
          <p:cNvSpPr>
            <a:spLocks noGrp="1"/>
          </p:cNvSpPr>
          <p:nvPr>
            <p:ph idx="1"/>
          </p:nvPr>
        </p:nvSpPr>
        <p:spPr/>
        <p:txBody>
          <a:bodyPr>
            <a:normAutofit/>
          </a:bodyPr>
          <a:lstStyle/>
          <a:p>
            <a:r>
              <a:rPr lang="en-US" sz="2200" dirty="0" smtClean="0"/>
              <a:t>The basic method for solving functions of this type is to integrate f(x), and then use the initial condition to determine the constant of integration C as we did in Section 5.2.</a:t>
            </a:r>
          </a:p>
          <a:p>
            <a:r>
              <a:rPr lang="en-US" sz="2200" dirty="0" smtClean="0"/>
              <a:t>Instead, we could find a general formula (indefinite integral) for the solution and then  apply that formula to solve specific problems.</a:t>
            </a:r>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0"/>
            <a:ext cx="3352800" cy="64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860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Integrals with Functions as Limits of Integration</a:t>
            </a:r>
            <a:endParaRPr lang="en-US" dirty="0"/>
          </a:p>
        </p:txBody>
      </p:sp>
      <p:sp>
        <p:nvSpPr>
          <p:cNvPr id="3" name="Content Placeholder 2"/>
          <p:cNvSpPr>
            <a:spLocks noGrp="1"/>
          </p:cNvSpPr>
          <p:nvPr>
            <p:ph idx="1"/>
          </p:nvPr>
        </p:nvSpPr>
        <p:spPr>
          <a:xfrm>
            <a:off x="952088" y="1685974"/>
            <a:ext cx="7125112" cy="4051437"/>
          </a:xfrm>
        </p:spPr>
        <p:txBody>
          <a:bodyPr>
            <a:normAutofit/>
          </a:bodyPr>
          <a:lstStyle/>
          <a:p>
            <a:r>
              <a:rPr lang="en-US" sz="2000" dirty="0" smtClean="0"/>
              <a:t>Various applications can lead to integrals in which at least one of the limits of integration is a function of x.</a:t>
            </a:r>
          </a:p>
          <a:p>
            <a:r>
              <a:rPr lang="en-US" sz="2000" dirty="0" smtClean="0"/>
              <a:t>For now, we will differentiate (take the derivative of) these integrals only.</a:t>
            </a:r>
          </a:p>
          <a:p>
            <a:r>
              <a:rPr lang="en-US" sz="2000" dirty="0" smtClean="0"/>
              <a:t>To do so, we will apply the chain rule:</a:t>
            </a:r>
          </a:p>
          <a:p>
            <a:endParaRPr lang="en-US" sz="2200" dirty="0"/>
          </a:p>
          <a:p>
            <a:endParaRPr lang="en-US" sz="2200" dirty="0" smtClean="0"/>
          </a:p>
          <a:p>
            <a:endParaRPr lang="en-US"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8" y="4165996"/>
            <a:ext cx="2128053"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165996"/>
            <a:ext cx="5798724" cy="126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34" y="5647667"/>
            <a:ext cx="8526872" cy="121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2270760" y="4502348"/>
            <a:ext cx="383774" cy="1654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7879289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2826572"/>
            <a:ext cx="9067799" cy="197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1947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knows where this is?</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mvsrv03\My_Docs$\dlewis\My Documents\My Pictures\2010\2010 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764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58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1066800" y="1676400"/>
            <a:ext cx="7125112" cy="4051437"/>
          </a:xfrm>
        </p:spPr>
        <p:txBody>
          <a:bodyPr>
            <a:normAutofit fontScale="85000" lnSpcReduction="20000"/>
          </a:bodyPr>
          <a:lstStyle/>
          <a:p>
            <a:r>
              <a:rPr lang="en-US" sz="2400" dirty="0" smtClean="0"/>
              <a:t>In the last section we saw how </a:t>
            </a:r>
            <a:r>
              <a:rPr lang="en-US" sz="2400" dirty="0" err="1" smtClean="0"/>
              <a:t>antidifferentiation</a:t>
            </a:r>
            <a:r>
              <a:rPr lang="en-US" sz="2400" dirty="0" smtClean="0"/>
              <a:t> could be used to find exact areas.  In this section we will develop some fundamental results about </a:t>
            </a:r>
            <a:r>
              <a:rPr lang="en-US" sz="2400" dirty="0" err="1" smtClean="0"/>
              <a:t>antidifferentiation</a:t>
            </a:r>
            <a:r>
              <a:rPr lang="en-US" sz="2400" dirty="0" smtClean="0"/>
              <a:t>.</a:t>
            </a:r>
          </a:p>
          <a:p>
            <a:endParaRPr lang="en-US" sz="2400" dirty="0" smtClean="0"/>
          </a:p>
          <a:p>
            <a:endParaRPr lang="en-US" sz="2400" dirty="0"/>
          </a:p>
          <a:p>
            <a:endParaRPr lang="en-US" sz="2400" dirty="0" smtClean="0"/>
          </a:p>
          <a:p>
            <a:r>
              <a:rPr lang="en-US" sz="2400" dirty="0" smtClean="0"/>
              <a:t>For example, F(x) = 1/3 x</a:t>
            </a:r>
            <a:r>
              <a:rPr lang="en-US" sz="2400" baseline="30000" dirty="0" smtClean="0"/>
              <a:t>3</a:t>
            </a:r>
            <a:r>
              <a:rPr lang="en-US" sz="2400" dirty="0" smtClean="0"/>
              <a:t> is an </a:t>
            </a:r>
            <a:r>
              <a:rPr lang="en-US" sz="2400" dirty="0" err="1" smtClean="0"/>
              <a:t>antiderivative</a:t>
            </a:r>
            <a:r>
              <a:rPr lang="en-US" sz="2400" dirty="0" smtClean="0"/>
              <a:t> “F” of f(x) = x</a:t>
            </a:r>
            <a:r>
              <a:rPr lang="en-US" sz="2400" baseline="30000" dirty="0" smtClean="0"/>
              <a:t>2</a:t>
            </a:r>
            <a:r>
              <a:rPr lang="en-US" sz="2400" dirty="0" smtClean="0"/>
              <a:t> because the derivative of F(x) is F’(x) = x</a:t>
            </a:r>
            <a:r>
              <a:rPr lang="en-US" sz="2400" baseline="30000" dirty="0" smtClean="0"/>
              <a:t>2</a:t>
            </a:r>
            <a:r>
              <a:rPr lang="en-US" sz="2400" dirty="0" smtClean="0"/>
              <a:t> = f(x).</a:t>
            </a:r>
          </a:p>
          <a:p>
            <a:r>
              <a:rPr lang="en-US" sz="2400" dirty="0" smtClean="0"/>
              <a:t>The </a:t>
            </a:r>
            <a:r>
              <a:rPr lang="en-US" sz="2400" dirty="0"/>
              <a:t>problem is that F(x) = 1/3 x</a:t>
            </a:r>
            <a:r>
              <a:rPr lang="en-US" sz="2400" baseline="30000" dirty="0"/>
              <a:t>3 </a:t>
            </a:r>
            <a:r>
              <a:rPr lang="en-US" sz="2400" dirty="0"/>
              <a:t>is not the ONLY </a:t>
            </a:r>
            <a:r>
              <a:rPr lang="en-US" sz="2400" dirty="0" err="1"/>
              <a:t>antiderivative</a:t>
            </a:r>
            <a:r>
              <a:rPr lang="en-US" sz="2400" dirty="0"/>
              <a:t> of f(x</a:t>
            </a:r>
            <a:r>
              <a:rPr lang="en-US" sz="2400" dirty="0" smtClean="0"/>
              <a:t>).</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24200"/>
            <a:ext cx="7124700" cy="73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157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3497</Words>
  <Application>Microsoft Office PowerPoint</Application>
  <PresentationFormat>On-screen Show (4:3)</PresentationFormat>
  <Paragraphs>330</Paragraphs>
  <Slides>85</Slides>
  <Notes>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Winter</vt:lpstr>
      <vt:lpstr>CHAPTER FIVE</vt:lpstr>
      <vt:lpstr>All graphics are attributed to:</vt:lpstr>
      <vt:lpstr>Chapter Overview</vt:lpstr>
      <vt:lpstr>The Rectangle Method for Finding Area</vt:lpstr>
      <vt:lpstr>Visual representation of how much closer the approximation gets as the number of rectangles in the interval increases. </vt:lpstr>
      <vt:lpstr>The Antiderivative Method for Finding Area</vt:lpstr>
      <vt:lpstr>Confirming A’ = f(x) Using Geometry Examples</vt:lpstr>
      <vt:lpstr>The Rectangle Method and the Antiderivative Method Compared</vt:lpstr>
      <vt:lpstr>Introduction</vt:lpstr>
      <vt:lpstr>The Problem with the Previous Example</vt:lpstr>
      <vt:lpstr>Integration Formulas</vt:lpstr>
      <vt:lpstr>Integration Formulas</vt:lpstr>
      <vt:lpstr>Consider Simplifying First</vt:lpstr>
      <vt:lpstr>Integral Curves</vt:lpstr>
      <vt:lpstr>Initial Condition</vt:lpstr>
      <vt:lpstr>Slope Fields</vt:lpstr>
      <vt:lpstr>Example</vt:lpstr>
      <vt:lpstr>Introduction</vt:lpstr>
      <vt:lpstr>Relationship to the Chain Rule</vt:lpstr>
      <vt:lpstr>PowerPoint Presentation</vt:lpstr>
      <vt:lpstr>Example</vt:lpstr>
      <vt:lpstr>Rules for Choosing u</vt:lpstr>
      <vt:lpstr>Example of f(g(x))</vt:lpstr>
      <vt:lpstr>Example when a function and its derivative are both in the question:</vt:lpstr>
      <vt:lpstr>Introduction</vt:lpstr>
      <vt:lpstr>Summation Formulas</vt:lpstr>
      <vt:lpstr>A Definition of Area</vt:lpstr>
      <vt:lpstr>A Definition of Area - continued</vt:lpstr>
      <vt:lpstr>Choices for xk*</vt:lpstr>
      <vt:lpstr>How our choice of xk* affects these problems:</vt:lpstr>
      <vt:lpstr>Example of how to use all of this information:</vt:lpstr>
      <vt:lpstr>Other Helpful Limits</vt:lpstr>
      <vt:lpstr>Net Signed Area</vt:lpstr>
      <vt:lpstr>Net Signed Area Example</vt:lpstr>
      <vt:lpstr>Riemann sum</vt:lpstr>
      <vt:lpstr>The Definite Integral</vt:lpstr>
      <vt:lpstr>Partial Circle Example</vt:lpstr>
      <vt:lpstr>Net Signed Area – Another Example</vt:lpstr>
      <vt:lpstr>Properties of Definite Integrals</vt:lpstr>
      <vt:lpstr>More Properties of Definite Integrals</vt:lpstr>
      <vt:lpstr>PowerPoint Presentation</vt:lpstr>
      <vt:lpstr>PowerPoint Presentation</vt:lpstr>
      <vt:lpstr>PowerPoint Presentation</vt:lpstr>
      <vt:lpstr>PowerPoint Presentation</vt:lpstr>
      <vt:lpstr>Developing The Fundamental Theorem of Calculus</vt:lpstr>
      <vt:lpstr>The Fundamental Theorem of Calculus</vt:lpstr>
      <vt:lpstr>The Fundamental Theorem of Calculus</vt:lpstr>
      <vt:lpstr>Example 1</vt:lpstr>
      <vt:lpstr>Example 1 Results</vt:lpstr>
      <vt:lpstr>Notation</vt:lpstr>
      <vt:lpstr>Warning</vt:lpstr>
      <vt:lpstr>Fundamental Theorem of Calculus Part Two</vt:lpstr>
      <vt:lpstr>Fundamental Theorem of Calculus Part Two in Words</vt:lpstr>
      <vt:lpstr>Example</vt:lpstr>
      <vt:lpstr>Differentiation and Integration are Inverse Processes</vt:lpstr>
      <vt:lpstr>Integrating Rates of Change</vt:lpstr>
      <vt:lpstr>Applications of Integrating Rates of Change</vt:lpstr>
      <vt:lpstr>The Mean-Value Theorem for Integrals</vt:lpstr>
      <vt:lpstr>Example</vt:lpstr>
      <vt:lpstr>Total Area</vt:lpstr>
      <vt:lpstr>Introduction</vt:lpstr>
      <vt:lpstr>Example</vt:lpstr>
      <vt:lpstr>Computing Displacement by Integration</vt:lpstr>
      <vt:lpstr>Computing Distance Traveled by Integration</vt:lpstr>
      <vt:lpstr>Example</vt:lpstr>
      <vt:lpstr>Analyzing the Velocity vs. Time Curve</vt:lpstr>
      <vt:lpstr>Distance Traveled vs. Displacement</vt:lpstr>
      <vt:lpstr>Constant Acceleration</vt:lpstr>
      <vt:lpstr>General Case of Constant Acceleration</vt:lpstr>
      <vt:lpstr>Free-Fall Model</vt:lpstr>
      <vt:lpstr>PowerPoint Presentation</vt:lpstr>
      <vt:lpstr>Examples</vt:lpstr>
      <vt:lpstr>******MISSING******* 5.8</vt:lpstr>
      <vt:lpstr>Two Methods for Making Substitutions in Definite Integrals</vt:lpstr>
      <vt:lpstr>Example (pg 394 #40)</vt:lpstr>
      <vt:lpstr>Example (pg 394 #40) by changing the limits of integration</vt:lpstr>
      <vt:lpstr>Connection Between Natural Logarithms and Integrals</vt:lpstr>
      <vt:lpstr>Continuity and Differentiability Natural Logarithm Properties</vt:lpstr>
      <vt:lpstr>Graph, Domain, Range, and End Behavior of ln x</vt:lpstr>
      <vt:lpstr>Definition and Derivative of ex</vt:lpstr>
      <vt:lpstr>Functions Defined by Integrals</vt:lpstr>
      <vt:lpstr>Solving Functions Defined by Integrals</vt:lpstr>
      <vt:lpstr>Integrals with Functions as Limits of Integration</vt:lpstr>
      <vt:lpstr>Example</vt:lpstr>
      <vt:lpstr>Who knows where this 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FIVE</dc:title>
  <dc:creator>Lewis, Deborah</dc:creator>
  <cp:lastModifiedBy>Lewis, Deborah</cp:lastModifiedBy>
  <cp:revision>9</cp:revision>
  <dcterms:created xsi:type="dcterms:W3CDTF">2015-02-24T18:53:17Z</dcterms:created>
  <dcterms:modified xsi:type="dcterms:W3CDTF">2015-03-13T21:13:02Z</dcterms:modified>
</cp:coreProperties>
</file>